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Work Sans"/>
      <p:regular r:id="rId49"/>
      <p:bold r:id="rId50"/>
      <p:italic r:id="rId51"/>
      <p:boldItalic r:id="rId52"/>
    </p:embeddedFont>
    <p:embeddedFont>
      <p:font typeface="Work Sans 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Work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WorkSans-italic.fntdata"/><Relationship Id="rId50" Type="http://schemas.openxmlformats.org/officeDocument/2006/relationships/font" Target="fonts/WorkSans-bold.fntdata"/><Relationship Id="rId53" Type="http://schemas.openxmlformats.org/officeDocument/2006/relationships/font" Target="fonts/WorkSansLight-regular.fntdata"/><Relationship Id="rId52" Type="http://schemas.openxmlformats.org/officeDocument/2006/relationships/font" Target="fonts/WorkSans-boldItalic.fntdata"/><Relationship Id="rId11" Type="http://schemas.openxmlformats.org/officeDocument/2006/relationships/slide" Target="slides/slide6.xml"/><Relationship Id="rId55" Type="http://schemas.openxmlformats.org/officeDocument/2006/relationships/font" Target="fonts/WorkSansLight-italic.fntdata"/><Relationship Id="rId10" Type="http://schemas.openxmlformats.org/officeDocument/2006/relationships/slide" Target="slides/slide5.xml"/><Relationship Id="rId54" Type="http://schemas.openxmlformats.org/officeDocument/2006/relationships/font" Target="fonts/WorkSansLight-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WorkSansLigh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c89d77765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2c89d77765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2b3f335a8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2b3f335a8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2b3f335a88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2b3f335a88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2b3f335a8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2b3f335a8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2c89d7776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2c89d7776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b3f335a88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2b3f335a88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2b3f335a8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2b3f335a8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c89d7776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2c89d7776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2b3f335a88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2b3f335a88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b3f335a8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b3f335a88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2c89d77765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2c89d77765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2b3f335a88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2b3f335a8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2c89d7776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2c89d7776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b3f335a88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2b3f335a88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2b3f335a88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2b3f335a88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b3f335a88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2b3f335a88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c89d77765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2c89d77765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c89d77765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2c89d77765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2b3f335a88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2b3f335a88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2b3f335a88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2b3f335a88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c89d77765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2c89d77765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b3f335a8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b3f335a8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2c89d77765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2c89d77765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2c89d77765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2c89d77765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2b3f335a88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2b3f335a88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b3f335a88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2b3f335a88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2c89d77765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2c89d77765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2c89d77765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2c89d77765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2b3f335a88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2b3f335a88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2b3f335a88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2b3f335a88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2c89d7776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2c89d7776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2b3f335a8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2b3f335a8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2b3f335a8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2b3f335a8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2c89d7776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2c89d7776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2c89d7776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2c89d7776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2c89d7776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2c89d7776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2b3f335a8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2b3f335a8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2c89d7776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2c89d7776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2c89d77765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2c89d77765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2b3f335a8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2b3f335a8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b3f335a88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b3f335a8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b3f335a8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2b3f335a8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32.xml"/><Relationship Id="rId10" Type="http://schemas.openxmlformats.org/officeDocument/2006/relationships/slide" Target="/ppt/slides/slide27.xml"/><Relationship Id="rId13" Type="http://schemas.openxmlformats.org/officeDocument/2006/relationships/slide" Target="/ppt/slides/slide39.xml"/><Relationship Id="rId12" Type="http://schemas.openxmlformats.org/officeDocument/2006/relationships/slide" Target="/ppt/slides/slide36.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7.xml"/><Relationship Id="rId9" Type="http://schemas.openxmlformats.org/officeDocument/2006/relationships/slide" Target="/ppt/slides/slide23.xml"/><Relationship Id="rId14" Type="http://schemas.openxmlformats.org/officeDocument/2006/relationships/slide" Target="/ppt/slides/slide42.xml"/><Relationship Id="rId5" Type="http://schemas.openxmlformats.org/officeDocument/2006/relationships/slide" Target="/ppt/slides/slide11.xml"/><Relationship Id="rId6" Type="http://schemas.openxmlformats.org/officeDocument/2006/relationships/slide" Target="/ppt/slides/slide11.xml"/><Relationship Id="rId7" Type="http://schemas.openxmlformats.org/officeDocument/2006/relationships/slide" Target="/ppt/slides/slide16.xml"/><Relationship Id="rId8" Type="http://schemas.openxmlformats.org/officeDocument/2006/relationships/slide" Target="/ppt/slides/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2.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21" y="1352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400">
                <a:latin typeface="Work Sans"/>
                <a:ea typeface="Work Sans"/>
                <a:cs typeface="Work Sans"/>
                <a:sym typeface="Work Sans"/>
              </a:rPr>
              <a:t>THP Web Application Orientation</a:t>
            </a:r>
            <a:endParaRPr sz="4400">
              <a:latin typeface="Work Sans"/>
              <a:ea typeface="Work Sans"/>
              <a:cs typeface="Work Sans"/>
              <a:sym typeface="Work Sans"/>
            </a:endParaRPr>
          </a:p>
        </p:txBody>
      </p:sp>
      <p:sp>
        <p:nvSpPr>
          <p:cNvPr id="55" name="Google Shape;55;p13"/>
          <p:cNvSpPr txBox="1"/>
          <p:nvPr>
            <p:ph idx="1" type="subTitle"/>
          </p:nvPr>
        </p:nvSpPr>
        <p:spPr>
          <a:xfrm>
            <a:off x="311700" y="3581900"/>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1018"/>
              <a:buNone/>
            </a:pPr>
            <a:r>
              <a:rPr lang="en" sz="1710">
                <a:solidFill>
                  <a:schemeClr val="dk1"/>
                </a:solidFill>
                <a:latin typeface="Work Sans Light"/>
                <a:ea typeface="Work Sans Light"/>
                <a:cs typeface="Work Sans Light"/>
                <a:sym typeface="Work Sans Light"/>
              </a:rPr>
              <a:t>April 2023</a:t>
            </a:r>
            <a:endParaRPr sz="100">
              <a:latin typeface="Work Sans Light"/>
              <a:ea typeface="Work Sans Light"/>
              <a:cs typeface="Work Sans Light"/>
              <a:sym typeface="Work Sans Light"/>
            </a:endParaRPr>
          </a:p>
        </p:txBody>
      </p:sp>
      <p:pic>
        <p:nvPicPr>
          <p:cNvPr id="56" name="Google Shape;56;p13"/>
          <p:cNvPicPr preferRelativeResize="0"/>
          <p:nvPr/>
        </p:nvPicPr>
        <p:blipFill>
          <a:blip r:embed="rId3">
            <a:alphaModFix/>
          </a:blip>
          <a:stretch>
            <a:fillRect/>
          </a:stretch>
        </p:blipFill>
        <p:spPr>
          <a:xfrm>
            <a:off x="3500450" y="333400"/>
            <a:ext cx="2143125" cy="101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Work Sans"/>
                <a:ea typeface="Work Sans"/>
                <a:cs typeface="Work Sans"/>
                <a:sym typeface="Work Sans"/>
              </a:rPr>
              <a:t>Core Application Functionality</a:t>
            </a:r>
            <a:endParaRPr>
              <a:latin typeface="Work Sans"/>
              <a:ea typeface="Work Sans"/>
              <a:cs typeface="Work Sans"/>
              <a:sym typeface="Work Sans"/>
            </a:endParaRPr>
          </a:p>
        </p:txBody>
      </p:sp>
      <p:sp>
        <p:nvSpPr>
          <p:cNvPr id="112" name="Google Shape;112;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Household Data Release (ESD Only)</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Transfer Household(s)</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My Team &amp; My Assigned Households Lists</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Household Member Screening Form</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Shared Care Plan</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Care Follow-Up</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Removal from Program</a:t>
            </a:r>
            <a:endParaRPr>
              <a:latin typeface="Work Sans"/>
              <a:ea typeface="Work Sans"/>
              <a:cs typeface="Work Sans"/>
              <a:sym typeface="Work Sans"/>
            </a:endParaRPr>
          </a:p>
        </p:txBody>
      </p:sp>
      <p:sp>
        <p:nvSpPr>
          <p:cNvPr id="113" name="Google Shape;113;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110257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Household Data Releases [ESD only]</a:t>
            </a:r>
            <a:endParaRPr>
              <a:latin typeface="Work Sans"/>
              <a:ea typeface="Work Sans"/>
              <a:cs typeface="Work Sans"/>
              <a:sym typeface="Work Sans"/>
            </a:endParaRPr>
          </a:p>
        </p:txBody>
      </p:sp>
      <p:pic>
        <p:nvPicPr>
          <p:cNvPr id="119" name="Google Shape;119;p23"/>
          <p:cNvPicPr preferRelativeResize="0"/>
          <p:nvPr/>
        </p:nvPicPr>
        <p:blipFill>
          <a:blip r:embed="rId3">
            <a:alphaModFix/>
          </a:blip>
          <a:stretch>
            <a:fillRect/>
          </a:stretch>
        </p:blipFill>
        <p:spPr>
          <a:xfrm>
            <a:off x="1154423" y="2345000"/>
            <a:ext cx="6709424" cy="2024950"/>
          </a:xfrm>
          <a:prstGeom prst="rect">
            <a:avLst/>
          </a:prstGeom>
          <a:noFill/>
          <a:ln>
            <a:noFill/>
          </a:ln>
        </p:spPr>
      </p:pic>
      <p:sp>
        <p:nvSpPr>
          <p:cNvPr id="120" name="Google Shape;120;p23"/>
          <p:cNvSpPr/>
          <p:nvPr/>
        </p:nvSpPr>
        <p:spPr>
          <a:xfrm>
            <a:off x="1116400" y="2809775"/>
            <a:ext cx="1900800" cy="1560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1017525" y="261325"/>
            <a:ext cx="7814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Release Household(s) Data</a:t>
            </a:r>
            <a:endParaRPr>
              <a:latin typeface="Work Sans"/>
              <a:ea typeface="Work Sans"/>
              <a:cs typeface="Work Sans"/>
              <a:sym typeface="Work Sans"/>
            </a:endParaRPr>
          </a:p>
        </p:txBody>
      </p:sp>
      <p:sp>
        <p:nvSpPr>
          <p:cNvPr id="126" name="Google Shape;126;p24"/>
          <p:cNvSpPr txBox="1"/>
          <p:nvPr>
            <p:ph idx="1" type="body"/>
          </p:nvPr>
        </p:nvSpPr>
        <p:spPr>
          <a:xfrm>
            <a:off x="221325" y="1089575"/>
            <a:ext cx="8610900" cy="889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100000"/>
              <a:buFont typeface="Arial"/>
              <a:buNone/>
            </a:pPr>
            <a:r>
              <a:rPr lang="en" sz="1100">
                <a:solidFill>
                  <a:srgbClr val="404040"/>
                </a:solidFill>
                <a:latin typeface="Work Sans"/>
                <a:ea typeface="Work Sans"/>
                <a:cs typeface="Work Sans"/>
                <a:sym typeface="Work Sans"/>
              </a:rPr>
              <a:t>Only ESD team members can see the [ESD Use] Household Data Releases Module. This module allows ESD team members to view all households across districts, select households that have submitted their consent forms and then update those households' permissions releasing them, giving them the opportunity to be visible by team’s in their district. This module also gives the option to revoke access from team’s in the across districts if this action is deemed necessary.</a:t>
            </a:r>
            <a:endParaRPr/>
          </a:p>
        </p:txBody>
      </p:sp>
      <p:pic>
        <p:nvPicPr>
          <p:cNvPr id="127" name="Google Shape;127;p24"/>
          <p:cNvPicPr preferRelativeResize="0"/>
          <p:nvPr/>
        </p:nvPicPr>
        <p:blipFill>
          <a:blip r:embed="rId3">
            <a:alphaModFix/>
          </a:blip>
          <a:stretch>
            <a:fillRect/>
          </a:stretch>
        </p:blipFill>
        <p:spPr>
          <a:xfrm>
            <a:off x="152400" y="152400"/>
            <a:ext cx="819150" cy="790575"/>
          </a:xfrm>
          <a:prstGeom prst="rect">
            <a:avLst/>
          </a:prstGeom>
          <a:noFill/>
          <a:ln>
            <a:noFill/>
          </a:ln>
        </p:spPr>
      </p:pic>
      <p:pic>
        <p:nvPicPr>
          <p:cNvPr id="128" name="Google Shape;128;p24"/>
          <p:cNvPicPr preferRelativeResize="0"/>
          <p:nvPr/>
        </p:nvPicPr>
        <p:blipFill>
          <a:blip r:embed="rId4">
            <a:alphaModFix/>
          </a:blip>
          <a:stretch>
            <a:fillRect/>
          </a:stretch>
        </p:blipFill>
        <p:spPr>
          <a:xfrm>
            <a:off x="2199624" y="2175025"/>
            <a:ext cx="6730424" cy="2382600"/>
          </a:xfrm>
          <a:prstGeom prst="rect">
            <a:avLst/>
          </a:prstGeom>
          <a:noFill/>
          <a:ln cap="flat" cmpd="sng" w="9525">
            <a:solidFill>
              <a:srgbClr val="999999"/>
            </a:solidFill>
            <a:prstDash val="solid"/>
            <a:round/>
            <a:headEnd len="sm" w="sm" type="none"/>
            <a:tailEnd len="sm" w="sm" type="none"/>
          </a:ln>
        </p:spPr>
      </p:pic>
      <p:sp>
        <p:nvSpPr>
          <p:cNvPr id="129" name="Google Shape;129;p24"/>
          <p:cNvSpPr txBox="1"/>
          <p:nvPr/>
        </p:nvSpPr>
        <p:spPr>
          <a:xfrm>
            <a:off x="181700" y="2175025"/>
            <a:ext cx="1947900" cy="249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rgbClr val="404040"/>
                </a:solidFill>
                <a:latin typeface="Work Sans"/>
                <a:ea typeface="Work Sans"/>
                <a:cs typeface="Work Sans"/>
                <a:sym typeface="Work Sans"/>
              </a:rPr>
              <a:t>The search module has search fields that are plain text or multi-select, which allows ESD users to select more than one option from a dropdown. To view all households regardless of search terms you can leave the search fields blank and select Submit to view the entire list. </a:t>
            </a:r>
            <a:endParaRPr sz="1100">
              <a:solidFill>
                <a:srgbClr val="404040"/>
              </a:solidFill>
              <a:latin typeface="Work Sans"/>
              <a:ea typeface="Work Sans"/>
              <a:cs typeface="Work Sans"/>
              <a:sym typeface="Work Sans"/>
            </a:endParaRPr>
          </a:p>
        </p:txBody>
      </p:sp>
      <p:sp>
        <p:nvSpPr>
          <p:cNvPr id="130" name="Google Shape;130;p24"/>
          <p:cNvSpPr/>
          <p:nvPr/>
        </p:nvSpPr>
        <p:spPr>
          <a:xfrm>
            <a:off x="2066850" y="3271975"/>
            <a:ext cx="1173900" cy="35550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idx="1" type="body"/>
          </p:nvPr>
        </p:nvSpPr>
        <p:spPr>
          <a:xfrm>
            <a:off x="206875" y="1550825"/>
            <a:ext cx="2719500" cy="27753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a:latin typeface="Work Sans"/>
                <a:ea typeface="Work Sans"/>
                <a:cs typeface="Work Sans"/>
                <a:sym typeface="Work Sans"/>
              </a:rPr>
              <a:t>The search results view includes high-level information about the Households. ESD users are able to see if the Household data has already been released or not, in addition to district &amp; team assignments.</a:t>
            </a:r>
            <a:endParaRPr>
              <a:latin typeface="Work Sans"/>
              <a:ea typeface="Work Sans"/>
              <a:cs typeface="Work Sans"/>
              <a:sym typeface="Work Sans"/>
            </a:endParaRPr>
          </a:p>
          <a:p>
            <a:pPr indent="0" lvl="0" marL="0" rtl="0" algn="l">
              <a:spcBef>
                <a:spcPts val="1200"/>
              </a:spcBef>
              <a:spcAft>
                <a:spcPts val="0"/>
              </a:spcAft>
              <a:buNone/>
            </a:pPr>
            <a:r>
              <a:t/>
            </a:r>
            <a:endParaRPr>
              <a:latin typeface="Work Sans"/>
              <a:ea typeface="Work Sans"/>
              <a:cs typeface="Work Sans"/>
              <a:sym typeface="Work Sans"/>
            </a:endParaRPr>
          </a:p>
          <a:p>
            <a:pPr indent="0" lvl="0" marL="0" rtl="0" algn="l">
              <a:spcBef>
                <a:spcPts val="1200"/>
              </a:spcBef>
              <a:spcAft>
                <a:spcPts val="1200"/>
              </a:spcAft>
              <a:buNone/>
            </a:pPr>
            <a:r>
              <a:rPr lang="en">
                <a:latin typeface="Work Sans"/>
                <a:ea typeface="Work Sans"/>
                <a:cs typeface="Work Sans"/>
                <a:sym typeface="Work Sans"/>
              </a:rPr>
              <a:t>The checkboxes to the far left allow ESD users to select multiple Households to undergo the same action.</a:t>
            </a:r>
            <a:endParaRPr>
              <a:latin typeface="Work Sans"/>
              <a:ea typeface="Work Sans"/>
              <a:cs typeface="Work Sans"/>
              <a:sym typeface="Work Sans"/>
            </a:endParaRPr>
          </a:p>
        </p:txBody>
      </p:sp>
      <p:pic>
        <p:nvPicPr>
          <p:cNvPr id="136" name="Google Shape;136;p25"/>
          <p:cNvPicPr preferRelativeResize="0"/>
          <p:nvPr/>
        </p:nvPicPr>
        <p:blipFill>
          <a:blip r:embed="rId3">
            <a:alphaModFix/>
          </a:blip>
          <a:stretch>
            <a:fillRect/>
          </a:stretch>
        </p:blipFill>
        <p:spPr>
          <a:xfrm>
            <a:off x="3889250" y="942975"/>
            <a:ext cx="4942973" cy="3851599"/>
          </a:xfrm>
          <a:prstGeom prst="rect">
            <a:avLst/>
          </a:prstGeom>
          <a:noFill/>
          <a:ln cap="flat" cmpd="sng" w="9525">
            <a:solidFill>
              <a:schemeClr val="dk2"/>
            </a:solidFill>
            <a:prstDash val="solid"/>
            <a:round/>
            <a:headEnd len="sm" w="sm" type="none"/>
            <a:tailEnd len="sm" w="sm" type="none"/>
          </a:ln>
        </p:spPr>
      </p:pic>
      <p:pic>
        <p:nvPicPr>
          <p:cNvPr id="137" name="Google Shape;137;p25"/>
          <p:cNvPicPr preferRelativeResize="0"/>
          <p:nvPr/>
        </p:nvPicPr>
        <p:blipFill>
          <a:blip r:embed="rId4">
            <a:alphaModFix/>
          </a:blip>
          <a:stretch>
            <a:fillRect/>
          </a:stretch>
        </p:blipFill>
        <p:spPr>
          <a:xfrm>
            <a:off x="152400" y="152400"/>
            <a:ext cx="819150" cy="790575"/>
          </a:xfrm>
          <a:prstGeom prst="rect">
            <a:avLst/>
          </a:prstGeom>
          <a:noFill/>
          <a:ln>
            <a:noFill/>
          </a:ln>
        </p:spPr>
      </p:pic>
      <p:sp>
        <p:nvSpPr>
          <p:cNvPr id="138" name="Google Shape;138;p25"/>
          <p:cNvSpPr txBox="1"/>
          <p:nvPr>
            <p:ph type="title"/>
          </p:nvPr>
        </p:nvSpPr>
        <p:spPr>
          <a:xfrm>
            <a:off x="1017525" y="261325"/>
            <a:ext cx="7814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Release Household(s) Data</a:t>
            </a:r>
            <a:endParaRPr>
              <a:latin typeface="Work Sans"/>
              <a:ea typeface="Work Sans"/>
              <a:cs typeface="Work Sans"/>
              <a:sym typeface="Work Sans"/>
            </a:endParaRPr>
          </a:p>
        </p:txBody>
      </p:sp>
      <p:sp>
        <p:nvSpPr>
          <p:cNvPr id="139" name="Google Shape;139;p25"/>
          <p:cNvSpPr/>
          <p:nvPr/>
        </p:nvSpPr>
        <p:spPr>
          <a:xfrm rot="-754462">
            <a:off x="2889637" y="1708589"/>
            <a:ext cx="941175" cy="355625"/>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5"/>
          <p:cNvSpPr/>
          <p:nvPr/>
        </p:nvSpPr>
        <p:spPr>
          <a:xfrm rot="-132619">
            <a:off x="2825461" y="3559182"/>
            <a:ext cx="941200" cy="355468"/>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idx="1" type="body"/>
          </p:nvPr>
        </p:nvSpPr>
        <p:spPr>
          <a:xfrm>
            <a:off x="256825" y="2836700"/>
            <a:ext cx="1949700" cy="1251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en">
                <a:latin typeface="Work Sans"/>
                <a:ea typeface="Work Sans"/>
                <a:cs typeface="Work Sans"/>
                <a:sym typeface="Work Sans"/>
              </a:rPr>
              <a:t>After selecting the Households to take action on, the form opens and presents options to take.</a:t>
            </a:r>
            <a:endParaRPr>
              <a:latin typeface="Work Sans"/>
              <a:ea typeface="Work Sans"/>
              <a:cs typeface="Work Sans"/>
              <a:sym typeface="Work Sans"/>
            </a:endParaRPr>
          </a:p>
        </p:txBody>
      </p:sp>
      <p:pic>
        <p:nvPicPr>
          <p:cNvPr id="146" name="Google Shape;146;p26"/>
          <p:cNvPicPr preferRelativeResize="0"/>
          <p:nvPr/>
        </p:nvPicPr>
        <p:blipFill>
          <a:blip r:embed="rId3">
            <a:alphaModFix/>
          </a:blip>
          <a:stretch>
            <a:fillRect/>
          </a:stretch>
        </p:blipFill>
        <p:spPr>
          <a:xfrm>
            <a:off x="2831596" y="1176088"/>
            <a:ext cx="5832350" cy="3369175"/>
          </a:xfrm>
          <a:prstGeom prst="rect">
            <a:avLst/>
          </a:prstGeom>
          <a:noFill/>
          <a:ln cap="flat" cmpd="sng" w="9525">
            <a:solidFill>
              <a:schemeClr val="dk2"/>
            </a:solidFill>
            <a:prstDash val="solid"/>
            <a:round/>
            <a:headEnd len="sm" w="sm" type="none"/>
            <a:tailEnd len="sm" w="sm" type="none"/>
          </a:ln>
        </p:spPr>
      </p:pic>
      <p:pic>
        <p:nvPicPr>
          <p:cNvPr id="147" name="Google Shape;147;p26"/>
          <p:cNvPicPr preferRelativeResize="0"/>
          <p:nvPr/>
        </p:nvPicPr>
        <p:blipFill>
          <a:blip r:embed="rId4">
            <a:alphaModFix/>
          </a:blip>
          <a:stretch>
            <a:fillRect/>
          </a:stretch>
        </p:blipFill>
        <p:spPr>
          <a:xfrm>
            <a:off x="152400" y="152400"/>
            <a:ext cx="819150" cy="790575"/>
          </a:xfrm>
          <a:prstGeom prst="rect">
            <a:avLst/>
          </a:prstGeom>
          <a:noFill/>
          <a:ln>
            <a:noFill/>
          </a:ln>
        </p:spPr>
      </p:pic>
      <p:sp>
        <p:nvSpPr>
          <p:cNvPr id="148" name="Google Shape;148;p26"/>
          <p:cNvSpPr txBox="1"/>
          <p:nvPr>
            <p:ph type="title"/>
          </p:nvPr>
        </p:nvSpPr>
        <p:spPr>
          <a:xfrm>
            <a:off x="1017525" y="261325"/>
            <a:ext cx="7814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Release Household(s) Data</a:t>
            </a:r>
            <a:endParaRPr>
              <a:latin typeface="Work Sans"/>
              <a:ea typeface="Work Sans"/>
              <a:cs typeface="Work Sans"/>
              <a:sym typeface="Work Sans"/>
            </a:endParaRPr>
          </a:p>
        </p:txBody>
      </p:sp>
      <p:sp>
        <p:nvSpPr>
          <p:cNvPr id="149" name="Google Shape;149;p26"/>
          <p:cNvSpPr/>
          <p:nvPr/>
        </p:nvSpPr>
        <p:spPr>
          <a:xfrm rot="-806857">
            <a:off x="2080312" y="3503339"/>
            <a:ext cx="1097798" cy="35538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127730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Transfer Household(s)</a:t>
            </a:r>
            <a:endParaRPr>
              <a:latin typeface="Work Sans"/>
              <a:ea typeface="Work Sans"/>
              <a:cs typeface="Work Sans"/>
              <a:sym typeface="Work Sans"/>
            </a:endParaRPr>
          </a:p>
        </p:txBody>
      </p:sp>
      <p:pic>
        <p:nvPicPr>
          <p:cNvPr id="155" name="Google Shape;155;p27"/>
          <p:cNvPicPr preferRelativeResize="0"/>
          <p:nvPr/>
        </p:nvPicPr>
        <p:blipFill>
          <a:blip r:embed="rId3">
            <a:alphaModFix/>
          </a:blip>
          <a:stretch>
            <a:fillRect/>
          </a:stretch>
        </p:blipFill>
        <p:spPr>
          <a:xfrm>
            <a:off x="1266248" y="2484775"/>
            <a:ext cx="6709424" cy="2024950"/>
          </a:xfrm>
          <a:prstGeom prst="rect">
            <a:avLst/>
          </a:prstGeom>
          <a:noFill/>
          <a:ln>
            <a:noFill/>
          </a:ln>
        </p:spPr>
      </p:pic>
      <p:sp>
        <p:nvSpPr>
          <p:cNvPr id="156" name="Google Shape;156;p27"/>
          <p:cNvSpPr/>
          <p:nvPr/>
        </p:nvSpPr>
        <p:spPr>
          <a:xfrm>
            <a:off x="2863500" y="2949425"/>
            <a:ext cx="1900800" cy="1560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1304050" y="399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Transfer Households</a:t>
            </a:r>
            <a:endParaRPr>
              <a:latin typeface="Work Sans"/>
              <a:ea typeface="Work Sans"/>
              <a:cs typeface="Work Sans"/>
              <a:sym typeface="Work Sans"/>
            </a:endParaRPr>
          </a:p>
        </p:txBody>
      </p:sp>
      <p:sp>
        <p:nvSpPr>
          <p:cNvPr id="162" name="Google Shape;162;p28"/>
          <p:cNvSpPr txBox="1"/>
          <p:nvPr>
            <p:ph idx="1" type="body"/>
          </p:nvPr>
        </p:nvSpPr>
        <p:spPr>
          <a:xfrm>
            <a:off x="1535675" y="972150"/>
            <a:ext cx="6611100" cy="307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852"/>
              <a:buFont typeface="Arial"/>
              <a:buNone/>
            </a:pPr>
            <a:r>
              <a:rPr lang="en" sz="1152">
                <a:solidFill>
                  <a:srgbClr val="404040"/>
                </a:solidFill>
                <a:latin typeface="Work Sans"/>
                <a:ea typeface="Work Sans"/>
                <a:cs typeface="Work Sans"/>
                <a:sym typeface="Work Sans"/>
              </a:rPr>
              <a:t>All team members can view the Transfer Households Module from their home screen. </a:t>
            </a:r>
            <a:endParaRPr sz="1695"/>
          </a:p>
        </p:txBody>
      </p:sp>
      <p:pic>
        <p:nvPicPr>
          <p:cNvPr id="163" name="Google Shape;163;p28"/>
          <p:cNvPicPr preferRelativeResize="0"/>
          <p:nvPr/>
        </p:nvPicPr>
        <p:blipFill>
          <a:blip r:embed="rId3">
            <a:alphaModFix/>
          </a:blip>
          <a:stretch>
            <a:fillRect/>
          </a:stretch>
        </p:blipFill>
        <p:spPr>
          <a:xfrm>
            <a:off x="152400" y="152400"/>
            <a:ext cx="1104900" cy="1066800"/>
          </a:xfrm>
          <a:prstGeom prst="rect">
            <a:avLst/>
          </a:prstGeom>
          <a:noFill/>
          <a:ln>
            <a:noFill/>
          </a:ln>
        </p:spPr>
      </p:pic>
      <p:pic>
        <p:nvPicPr>
          <p:cNvPr id="164" name="Google Shape;164;p28"/>
          <p:cNvPicPr preferRelativeResize="0"/>
          <p:nvPr/>
        </p:nvPicPr>
        <p:blipFill>
          <a:blip r:embed="rId4">
            <a:alphaModFix/>
          </a:blip>
          <a:stretch>
            <a:fillRect/>
          </a:stretch>
        </p:blipFill>
        <p:spPr>
          <a:xfrm>
            <a:off x="3107926" y="1785938"/>
            <a:ext cx="5882299" cy="1890394"/>
          </a:xfrm>
          <a:prstGeom prst="rect">
            <a:avLst/>
          </a:prstGeom>
          <a:noFill/>
          <a:ln cap="flat" cmpd="sng" w="9525">
            <a:solidFill>
              <a:schemeClr val="dk2"/>
            </a:solidFill>
            <a:prstDash val="solid"/>
            <a:round/>
            <a:headEnd len="sm" w="sm" type="none"/>
            <a:tailEnd len="sm" w="sm" type="none"/>
          </a:ln>
        </p:spPr>
      </p:pic>
      <p:sp>
        <p:nvSpPr>
          <p:cNvPr id="165" name="Google Shape;165;p28"/>
          <p:cNvSpPr txBox="1"/>
          <p:nvPr/>
        </p:nvSpPr>
        <p:spPr>
          <a:xfrm>
            <a:off x="152400" y="2049250"/>
            <a:ext cx="2786700" cy="171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rgbClr val="404040"/>
                </a:solidFill>
                <a:latin typeface="Work Sans"/>
                <a:ea typeface="Work Sans"/>
                <a:cs typeface="Work Sans"/>
                <a:sym typeface="Work Sans"/>
              </a:rPr>
              <a:t>The search module has search fields that are plain text or multi-select, which allows users to select more than one option from a dropdown. To view all households regardless of search terms you can leave the search fields blank and select Submit to view the entire list. </a:t>
            </a:r>
            <a:endParaRPr sz="1100">
              <a:solidFill>
                <a:srgbClr val="404040"/>
              </a:solidFill>
              <a:latin typeface="Work Sans"/>
              <a:ea typeface="Work Sans"/>
              <a:cs typeface="Work Sans"/>
              <a:sym typeface="Work Sans"/>
            </a:endParaRPr>
          </a:p>
        </p:txBody>
      </p:sp>
      <p:sp>
        <p:nvSpPr>
          <p:cNvPr id="166" name="Google Shape;166;p28"/>
          <p:cNvSpPr/>
          <p:nvPr/>
        </p:nvSpPr>
        <p:spPr>
          <a:xfrm rot="-727938">
            <a:off x="1941043" y="3564973"/>
            <a:ext cx="1278966" cy="355634"/>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1304050" y="399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Transfer Households</a:t>
            </a:r>
            <a:endParaRPr>
              <a:latin typeface="Work Sans"/>
              <a:ea typeface="Work Sans"/>
              <a:cs typeface="Work Sans"/>
              <a:sym typeface="Work Sans"/>
            </a:endParaRPr>
          </a:p>
        </p:txBody>
      </p:sp>
      <p:sp>
        <p:nvSpPr>
          <p:cNvPr id="172" name="Google Shape;172;p29"/>
          <p:cNvSpPr txBox="1"/>
          <p:nvPr>
            <p:ph idx="1" type="body"/>
          </p:nvPr>
        </p:nvSpPr>
        <p:spPr>
          <a:xfrm>
            <a:off x="249600" y="1265675"/>
            <a:ext cx="8652000" cy="711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100">
                <a:solidFill>
                  <a:srgbClr val="404040"/>
                </a:solidFill>
                <a:latin typeface="Work Sans"/>
                <a:ea typeface="Work Sans"/>
                <a:cs typeface="Work Sans"/>
                <a:sym typeface="Work Sans"/>
              </a:rPr>
              <a:t>This module allows team members to view all of the households in their assigned district(s). They can select one or more households and claim them for their team by selecting Transfer to team within district and choosing themselves. They can also transfer to other teams within their district or transfer to a different district entirely. </a:t>
            </a:r>
            <a:endParaRPr sz="1100">
              <a:solidFill>
                <a:srgbClr val="404040"/>
              </a:solidFill>
              <a:latin typeface="Work Sans"/>
              <a:ea typeface="Work Sans"/>
              <a:cs typeface="Work Sans"/>
              <a:sym typeface="Work Sans"/>
            </a:endParaRPr>
          </a:p>
        </p:txBody>
      </p:sp>
      <p:pic>
        <p:nvPicPr>
          <p:cNvPr id="173" name="Google Shape;173;p29"/>
          <p:cNvPicPr preferRelativeResize="0"/>
          <p:nvPr/>
        </p:nvPicPr>
        <p:blipFill>
          <a:blip r:embed="rId3">
            <a:alphaModFix/>
          </a:blip>
          <a:stretch>
            <a:fillRect/>
          </a:stretch>
        </p:blipFill>
        <p:spPr>
          <a:xfrm>
            <a:off x="152400" y="152400"/>
            <a:ext cx="1104900" cy="1066800"/>
          </a:xfrm>
          <a:prstGeom prst="rect">
            <a:avLst/>
          </a:prstGeom>
          <a:noFill/>
          <a:ln>
            <a:noFill/>
          </a:ln>
        </p:spPr>
      </p:pic>
      <p:pic>
        <p:nvPicPr>
          <p:cNvPr id="174" name="Google Shape;174;p29"/>
          <p:cNvPicPr preferRelativeResize="0"/>
          <p:nvPr/>
        </p:nvPicPr>
        <p:blipFill>
          <a:blip r:embed="rId4">
            <a:alphaModFix/>
          </a:blip>
          <a:stretch>
            <a:fillRect/>
          </a:stretch>
        </p:blipFill>
        <p:spPr>
          <a:xfrm>
            <a:off x="117500" y="2023750"/>
            <a:ext cx="4230849" cy="2616925"/>
          </a:xfrm>
          <a:prstGeom prst="rect">
            <a:avLst/>
          </a:prstGeom>
          <a:noFill/>
          <a:ln cap="flat" cmpd="sng" w="12700">
            <a:solidFill>
              <a:srgbClr val="B7B7B7"/>
            </a:solidFill>
            <a:prstDash val="solid"/>
            <a:miter lim="8000"/>
            <a:headEnd len="sm" w="sm" type="none"/>
            <a:tailEnd len="sm" w="sm" type="none"/>
          </a:ln>
        </p:spPr>
      </p:pic>
      <p:pic>
        <p:nvPicPr>
          <p:cNvPr id="175" name="Google Shape;175;p29"/>
          <p:cNvPicPr preferRelativeResize="0"/>
          <p:nvPr/>
        </p:nvPicPr>
        <p:blipFill>
          <a:blip r:embed="rId5">
            <a:alphaModFix/>
          </a:blip>
          <a:stretch>
            <a:fillRect/>
          </a:stretch>
        </p:blipFill>
        <p:spPr>
          <a:xfrm>
            <a:off x="4600150" y="2023750"/>
            <a:ext cx="3958677" cy="2616925"/>
          </a:xfrm>
          <a:prstGeom prst="rect">
            <a:avLst/>
          </a:prstGeom>
          <a:noFill/>
          <a:ln cap="flat" cmpd="sng" w="12700">
            <a:solidFill>
              <a:srgbClr val="B7B7B7"/>
            </a:solidFill>
            <a:prstDash val="solid"/>
            <a:miter lim="8000"/>
            <a:headEnd len="sm" w="sm" type="none"/>
            <a:tailEnd len="sm" w="sm" type="none"/>
          </a:ln>
        </p:spPr>
      </p:pic>
      <p:sp>
        <p:nvSpPr>
          <p:cNvPr id="176" name="Google Shape;176;p29"/>
          <p:cNvSpPr/>
          <p:nvPr/>
        </p:nvSpPr>
        <p:spPr>
          <a:xfrm rot="-723">
            <a:off x="3478499" y="4163135"/>
            <a:ext cx="1427400" cy="35550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103075" y="1417050"/>
            <a:ext cx="87291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Work Sans"/>
                <a:ea typeface="Work Sans"/>
                <a:cs typeface="Work Sans"/>
                <a:sym typeface="Work Sans"/>
              </a:rPr>
              <a:t>My Team &amp; My Assigned Households Lists</a:t>
            </a:r>
            <a:endParaRPr>
              <a:latin typeface="Work Sans"/>
              <a:ea typeface="Work Sans"/>
              <a:cs typeface="Work Sans"/>
              <a:sym typeface="Work Sans"/>
            </a:endParaRPr>
          </a:p>
        </p:txBody>
      </p:sp>
      <p:pic>
        <p:nvPicPr>
          <p:cNvPr id="182" name="Google Shape;182;p30"/>
          <p:cNvPicPr preferRelativeResize="0"/>
          <p:nvPr/>
        </p:nvPicPr>
        <p:blipFill>
          <a:blip r:embed="rId3">
            <a:alphaModFix/>
          </a:blip>
          <a:stretch>
            <a:fillRect/>
          </a:stretch>
        </p:blipFill>
        <p:spPr>
          <a:xfrm>
            <a:off x="1280223" y="2484775"/>
            <a:ext cx="6709424" cy="2024950"/>
          </a:xfrm>
          <a:prstGeom prst="rect">
            <a:avLst/>
          </a:prstGeom>
          <a:noFill/>
          <a:ln>
            <a:noFill/>
          </a:ln>
        </p:spPr>
      </p:pic>
      <p:sp>
        <p:nvSpPr>
          <p:cNvPr id="183" name="Google Shape;183;p30"/>
          <p:cNvSpPr/>
          <p:nvPr/>
        </p:nvSpPr>
        <p:spPr>
          <a:xfrm>
            <a:off x="4572000" y="2949425"/>
            <a:ext cx="3609600" cy="1560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945000" y="1092963"/>
            <a:ext cx="36270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Work Sans"/>
                <a:ea typeface="Work Sans"/>
                <a:cs typeface="Work Sans"/>
                <a:sym typeface="Work Sans"/>
              </a:rPr>
              <a:t>My Team’s Households</a:t>
            </a:r>
            <a:endParaRPr sz="2420">
              <a:latin typeface="Work Sans"/>
              <a:ea typeface="Work Sans"/>
              <a:cs typeface="Work Sans"/>
              <a:sym typeface="Work Sans"/>
            </a:endParaRPr>
          </a:p>
        </p:txBody>
      </p:sp>
      <p:sp>
        <p:nvSpPr>
          <p:cNvPr id="189" name="Google Shape;189;p31"/>
          <p:cNvSpPr txBox="1"/>
          <p:nvPr>
            <p:ph idx="1" type="body"/>
          </p:nvPr>
        </p:nvSpPr>
        <p:spPr>
          <a:xfrm>
            <a:off x="5204650" y="907075"/>
            <a:ext cx="3745800" cy="29142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04040"/>
                </a:solidFill>
                <a:latin typeface="Work Sans"/>
                <a:ea typeface="Work Sans"/>
                <a:cs typeface="Work Sans"/>
                <a:sym typeface="Work Sans"/>
              </a:rPr>
              <a:t>The modules My Team’s Households and My Assigned Households lists are identical, except My Team’s Households shows an entire team’s households and household members. </a:t>
            </a:r>
            <a:endParaRPr sz="1600">
              <a:solidFill>
                <a:srgbClr val="404040"/>
              </a:solidFill>
              <a:latin typeface="Work Sans"/>
              <a:ea typeface="Work Sans"/>
              <a:cs typeface="Work Sans"/>
              <a:sym typeface="Work Sans"/>
            </a:endParaRPr>
          </a:p>
          <a:p>
            <a:pPr indent="0" lvl="0" marL="0" rtl="0" algn="l">
              <a:spcBef>
                <a:spcPts val="0"/>
              </a:spcBef>
              <a:spcAft>
                <a:spcPts val="0"/>
              </a:spcAft>
              <a:buNone/>
            </a:pPr>
            <a:r>
              <a:t/>
            </a:r>
            <a:endParaRPr sz="1600">
              <a:solidFill>
                <a:srgbClr val="404040"/>
              </a:solidFill>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rPr lang="en" sz="1600">
                <a:solidFill>
                  <a:srgbClr val="404040"/>
                </a:solidFill>
                <a:latin typeface="Work Sans"/>
                <a:ea typeface="Work Sans"/>
                <a:cs typeface="Work Sans"/>
                <a:sym typeface="Work Sans"/>
              </a:rPr>
              <a:t>My Assigned Households shows an individual team member’s case load. </a:t>
            </a:r>
            <a:endParaRPr sz="2300"/>
          </a:p>
        </p:txBody>
      </p:sp>
      <p:pic>
        <p:nvPicPr>
          <p:cNvPr id="190" name="Google Shape;190;p31"/>
          <p:cNvPicPr preferRelativeResize="0"/>
          <p:nvPr/>
        </p:nvPicPr>
        <p:blipFill>
          <a:blip r:embed="rId3">
            <a:alphaModFix/>
          </a:blip>
          <a:stretch>
            <a:fillRect/>
          </a:stretch>
        </p:blipFill>
        <p:spPr>
          <a:xfrm>
            <a:off x="152400" y="984025"/>
            <a:ext cx="828675" cy="790575"/>
          </a:xfrm>
          <a:prstGeom prst="rect">
            <a:avLst/>
          </a:prstGeom>
          <a:noFill/>
          <a:ln>
            <a:noFill/>
          </a:ln>
        </p:spPr>
      </p:pic>
      <p:pic>
        <p:nvPicPr>
          <p:cNvPr id="191" name="Google Shape;191;p31"/>
          <p:cNvPicPr preferRelativeResize="0"/>
          <p:nvPr/>
        </p:nvPicPr>
        <p:blipFill>
          <a:blip r:embed="rId4">
            <a:alphaModFix/>
          </a:blip>
          <a:stretch>
            <a:fillRect/>
          </a:stretch>
        </p:blipFill>
        <p:spPr>
          <a:xfrm>
            <a:off x="152400" y="2833275"/>
            <a:ext cx="828675" cy="775212"/>
          </a:xfrm>
          <a:prstGeom prst="rect">
            <a:avLst/>
          </a:prstGeom>
          <a:noFill/>
          <a:ln>
            <a:noFill/>
          </a:ln>
        </p:spPr>
      </p:pic>
      <p:sp>
        <p:nvSpPr>
          <p:cNvPr id="192" name="Google Shape;192;p31"/>
          <p:cNvSpPr txBox="1"/>
          <p:nvPr>
            <p:ph type="title"/>
          </p:nvPr>
        </p:nvSpPr>
        <p:spPr>
          <a:xfrm>
            <a:off x="1066450" y="2896000"/>
            <a:ext cx="41382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latin typeface="Work Sans"/>
                <a:ea typeface="Work Sans"/>
                <a:cs typeface="Work Sans"/>
                <a:sym typeface="Work Sans"/>
              </a:rPr>
              <a:t>My Assigned Households</a:t>
            </a:r>
            <a:endParaRPr sz="2320">
              <a:latin typeface="Work Sans"/>
              <a:ea typeface="Work Sans"/>
              <a:cs typeface="Work Sans"/>
              <a:sym typeface="Work Sans"/>
            </a:endParaRPr>
          </a:p>
        </p:txBody>
      </p:sp>
      <p:cxnSp>
        <p:nvCxnSpPr>
          <p:cNvPr id="193" name="Google Shape;193;p31"/>
          <p:cNvCxnSpPr/>
          <p:nvPr/>
        </p:nvCxnSpPr>
        <p:spPr>
          <a:xfrm>
            <a:off x="4886875" y="-34875"/>
            <a:ext cx="0" cy="51294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Table of Contents</a:t>
            </a:r>
            <a:endParaRPr>
              <a:latin typeface="Work Sans"/>
              <a:ea typeface="Work Sans"/>
              <a:cs typeface="Work Sans"/>
              <a:sym typeface="Work Sans"/>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Work Sans"/>
              <a:buChar char="➔"/>
            </a:pPr>
            <a:r>
              <a:rPr lang="en" u="sng">
                <a:solidFill>
                  <a:schemeClr val="hlink"/>
                </a:solidFill>
                <a:latin typeface="Work Sans"/>
                <a:ea typeface="Work Sans"/>
                <a:cs typeface="Work Sans"/>
                <a:sym typeface="Work Sans"/>
                <a:hlinkClick action="ppaction://hlinksldjump" r:id="rId3"/>
              </a:rPr>
              <a:t>High-level System Workflow</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u="sng">
                <a:solidFill>
                  <a:schemeClr val="hlink"/>
                </a:solidFill>
                <a:latin typeface="Work Sans"/>
                <a:ea typeface="Work Sans"/>
                <a:cs typeface="Work Sans"/>
                <a:sym typeface="Work Sans"/>
                <a:hlinkClick action="ppaction://hlinksldjump" r:id="rId4"/>
              </a:rPr>
              <a:t>Signing into the web application</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Core Application Functionality</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5"/>
              </a:rPr>
              <a:t>Household Data Release (ESD </a:t>
            </a:r>
            <a:r>
              <a:rPr lang="en" u="sng">
                <a:solidFill>
                  <a:schemeClr val="hlink"/>
                </a:solidFill>
                <a:latin typeface="Work Sans"/>
                <a:ea typeface="Work Sans"/>
                <a:cs typeface="Work Sans"/>
                <a:sym typeface="Work Sans"/>
                <a:hlinkClick action="ppaction://hlinksldjump" r:id="rId6"/>
              </a:rPr>
              <a:t>only)</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7"/>
              </a:rPr>
              <a:t>Transfer Households</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8"/>
              </a:rPr>
              <a:t>My Team &amp; My Assigned Households Lists</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9"/>
              </a:rPr>
              <a:t>Household Member Screening Form</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10"/>
              </a:rPr>
              <a:t>Shared Care Plan</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11"/>
              </a:rPr>
              <a:t>Care Plan Follow-up</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12"/>
              </a:rPr>
              <a:t>Removal from Program</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Other Application Features</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13"/>
              </a:rPr>
              <a:t>Register a New Household (ESD only)</a:t>
            </a:r>
            <a:endParaRPr>
              <a:latin typeface="Work Sans"/>
              <a:ea typeface="Work Sans"/>
              <a:cs typeface="Work Sans"/>
              <a:sym typeface="Work Sans"/>
            </a:endParaRPr>
          </a:p>
          <a:p>
            <a:pPr indent="-317500" lvl="1" marL="914400" rtl="0" algn="l">
              <a:spcBef>
                <a:spcPts val="0"/>
              </a:spcBef>
              <a:spcAft>
                <a:spcPts val="0"/>
              </a:spcAft>
              <a:buSzPts val="1400"/>
              <a:buFont typeface="Work Sans"/>
              <a:buChar char="◆"/>
            </a:pPr>
            <a:r>
              <a:rPr lang="en" u="sng">
                <a:solidFill>
                  <a:schemeClr val="hlink"/>
                </a:solidFill>
                <a:latin typeface="Work Sans"/>
                <a:ea typeface="Work Sans"/>
                <a:cs typeface="Work Sans"/>
                <a:sym typeface="Work Sans"/>
                <a:hlinkClick action="ppaction://hlinksldjump" r:id="rId14"/>
              </a:rPr>
              <a:t>Add Household Members</a:t>
            </a:r>
            <a:endParaRPr>
              <a:latin typeface="Work Sans"/>
              <a:ea typeface="Work Sans"/>
              <a:cs typeface="Work Sans"/>
              <a:sym typeface="Work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981075" y="200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My Team’s Households</a:t>
            </a:r>
            <a:endParaRPr>
              <a:latin typeface="Work Sans"/>
              <a:ea typeface="Work Sans"/>
              <a:cs typeface="Work Sans"/>
              <a:sym typeface="Work Sans"/>
            </a:endParaRPr>
          </a:p>
        </p:txBody>
      </p:sp>
      <p:pic>
        <p:nvPicPr>
          <p:cNvPr id="199" name="Google Shape;199;p32"/>
          <p:cNvPicPr preferRelativeResize="0"/>
          <p:nvPr/>
        </p:nvPicPr>
        <p:blipFill>
          <a:blip r:embed="rId3">
            <a:alphaModFix/>
          </a:blip>
          <a:stretch>
            <a:fillRect/>
          </a:stretch>
        </p:blipFill>
        <p:spPr>
          <a:xfrm>
            <a:off x="152400" y="152400"/>
            <a:ext cx="828675" cy="790575"/>
          </a:xfrm>
          <a:prstGeom prst="rect">
            <a:avLst/>
          </a:prstGeom>
          <a:noFill/>
          <a:ln>
            <a:noFill/>
          </a:ln>
        </p:spPr>
      </p:pic>
      <p:sp>
        <p:nvSpPr>
          <p:cNvPr id="200" name="Google Shape;200;p32"/>
          <p:cNvSpPr txBox="1"/>
          <p:nvPr/>
        </p:nvSpPr>
        <p:spPr>
          <a:xfrm>
            <a:off x="193925" y="2495225"/>
            <a:ext cx="1362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Work Sans"/>
                <a:ea typeface="Work Sans"/>
                <a:cs typeface="Work Sans"/>
                <a:sym typeface="Work Sans"/>
              </a:rPr>
              <a:t>Jeremy Logan is the Head of Household</a:t>
            </a:r>
            <a:endParaRPr>
              <a:latin typeface="Work Sans"/>
              <a:ea typeface="Work Sans"/>
              <a:cs typeface="Work Sans"/>
              <a:sym typeface="Work Sans"/>
            </a:endParaRPr>
          </a:p>
        </p:txBody>
      </p:sp>
      <p:pic>
        <p:nvPicPr>
          <p:cNvPr id="201" name="Google Shape;201;p32"/>
          <p:cNvPicPr preferRelativeResize="0"/>
          <p:nvPr/>
        </p:nvPicPr>
        <p:blipFill>
          <a:blip r:embed="rId4">
            <a:alphaModFix/>
          </a:blip>
          <a:stretch>
            <a:fillRect/>
          </a:stretch>
        </p:blipFill>
        <p:spPr>
          <a:xfrm>
            <a:off x="1695125" y="1038525"/>
            <a:ext cx="6942577" cy="3464501"/>
          </a:xfrm>
          <a:prstGeom prst="rect">
            <a:avLst/>
          </a:prstGeom>
          <a:noFill/>
          <a:ln>
            <a:noFill/>
          </a:ln>
        </p:spPr>
      </p:pic>
      <p:sp>
        <p:nvSpPr>
          <p:cNvPr id="202" name="Google Shape;202;p32"/>
          <p:cNvSpPr/>
          <p:nvPr/>
        </p:nvSpPr>
        <p:spPr>
          <a:xfrm>
            <a:off x="1695125" y="2495225"/>
            <a:ext cx="828600" cy="3780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2"/>
          <p:cNvSpPr/>
          <p:nvPr/>
        </p:nvSpPr>
        <p:spPr>
          <a:xfrm>
            <a:off x="1125433" y="2533765"/>
            <a:ext cx="431100" cy="30090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3"/>
          <p:cNvPicPr preferRelativeResize="0"/>
          <p:nvPr/>
        </p:nvPicPr>
        <p:blipFill>
          <a:blip r:embed="rId3">
            <a:alphaModFix/>
          </a:blip>
          <a:stretch>
            <a:fillRect/>
          </a:stretch>
        </p:blipFill>
        <p:spPr>
          <a:xfrm>
            <a:off x="2326838" y="1217099"/>
            <a:ext cx="6817172" cy="3421901"/>
          </a:xfrm>
          <a:prstGeom prst="rect">
            <a:avLst/>
          </a:prstGeom>
          <a:noFill/>
          <a:ln cap="flat" cmpd="sng" w="9525">
            <a:solidFill>
              <a:schemeClr val="dk2"/>
            </a:solidFill>
            <a:prstDash val="solid"/>
            <a:round/>
            <a:headEnd len="sm" w="sm" type="none"/>
            <a:tailEnd len="sm" w="sm" type="none"/>
          </a:ln>
        </p:spPr>
      </p:pic>
      <p:sp>
        <p:nvSpPr>
          <p:cNvPr id="209" name="Google Shape;209;p33"/>
          <p:cNvSpPr txBox="1"/>
          <p:nvPr>
            <p:ph type="title"/>
          </p:nvPr>
        </p:nvSpPr>
        <p:spPr>
          <a:xfrm>
            <a:off x="981075" y="200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My Team’s Households</a:t>
            </a:r>
            <a:endParaRPr>
              <a:latin typeface="Work Sans"/>
              <a:ea typeface="Work Sans"/>
              <a:cs typeface="Work Sans"/>
              <a:sym typeface="Work Sans"/>
            </a:endParaRPr>
          </a:p>
        </p:txBody>
      </p:sp>
      <p:pic>
        <p:nvPicPr>
          <p:cNvPr id="210" name="Google Shape;210;p33"/>
          <p:cNvPicPr preferRelativeResize="0"/>
          <p:nvPr/>
        </p:nvPicPr>
        <p:blipFill>
          <a:blip r:embed="rId4">
            <a:alphaModFix/>
          </a:blip>
          <a:stretch>
            <a:fillRect/>
          </a:stretch>
        </p:blipFill>
        <p:spPr>
          <a:xfrm>
            <a:off x="152400" y="152400"/>
            <a:ext cx="828675" cy="790575"/>
          </a:xfrm>
          <a:prstGeom prst="rect">
            <a:avLst/>
          </a:prstGeom>
          <a:noFill/>
          <a:ln>
            <a:noFill/>
          </a:ln>
        </p:spPr>
      </p:pic>
      <p:sp>
        <p:nvSpPr>
          <p:cNvPr id="211" name="Google Shape;211;p33"/>
          <p:cNvSpPr/>
          <p:nvPr/>
        </p:nvSpPr>
        <p:spPr>
          <a:xfrm>
            <a:off x="3386775" y="1217088"/>
            <a:ext cx="1928700" cy="3504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3"/>
          <p:cNvSpPr txBox="1"/>
          <p:nvPr>
            <p:ph idx="1" type="body"/>
          </p:nvPr>
        </p:nvSpPr>
        <p:spPr>
          <a:xfrm>
            <a:off x="82500" y="2661000"/>
            <a:ext cx="1427400" cy="1194900"/>
          </a:xfrm>
          <a:prstGeom prst="rect">
            <a:avLst/>
          </a:prstGeom>
        </p:spPr>
        <p:txBody>
          <a:bodyPr anchorCtr="0" anchor="t" bIns="91425" lIns="91425" spcFirstLastPara="1" rIns="91425" wrap="square" tIns="91425">
            <a:normAutofit fontScale="92500" lnSpcReduction="10000"/>
          </a:bodyPr>
          <a:lstStyle/>
          <a:p>
            <a:pPr indent="0" lvl="0" marL="0" rtl="0" algn="l">
              <a:lnSpc>
                <a:spcPct val="100000"/>
              </a:lnSpc>
              <a:spcBef>
                <a:spcPts val="0"/>
              </a:spcBef>
              <a:spcAft>
                <a:spcPts val="0"/>
              </a:spcAft>
              <a:buNone/>
            </a:pPr>
            <a:r>
              <a:rPr lang="en" sz="1200">
                <a:latin typeface="Work Sans"/>
                <a:ea typeface="Work Sans"/>
                <a:cs typeface="Work Sans"/>
                <a:sym typeface="Work Sans"/>
              </a:rPr>
              <a:t>There are 4 members of the Logan household (2 adults, 2 children), including Jeremy</a:t>
            </a:r>
            <a:endParaRPr sz="1200">
              <a:latin typeface="Work Sans"/>
              <a:ea typeface="Work Sans"/>
              <a:cs typeface="Work Sans"/>
              <a:sym typeface="Work Sans"/>
            </a:endParaRPr>
          </a:p>
        </p:txBody>
      </p:sp>
      <p:sp>
        <p:nvSpPr>
          <p:cNvPr id="213" name="Google Shape;213;p33"/>
          <p:cNvSpPr/>
          <p:nvPr/>
        </p:nvSpPr>
        <p:spPr>
          <a:xfrm>
            <a:off x="2818225" y="2392575"/>
            <a:ext cx="5834400" cy="17910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3"/>
          <p:cNvSpPr/>
          <p:nvPr/>
        </p:nvSpPr>
        <p:spPr>
          <a:xfrm rot="-723">
            <a:off x="1423187" y="2850610"/>
            <a:ext cx="1427400" cy="35550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idx="1" type="body"/>
          </p:nvPr>
        </p:nvSpPr>
        <p:spPr>
          <a:xfrm>
            <a:off x="311700" y="334825"/>
            <a:ext cx="8520600" cy="748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latin typeface="Work Sans"/>
                <a:ea typeface="Work Sans"/>
                <a:cs typeface="Work Sans"/>
                <a:sym typeface="Work Sans"/>
              </a:rPr>
              <a:t>After selecting the household member from either list, you will be directed to the 4 main forms of the application</a:t>
            </a:r>
            <a:endParaRPr>
              <a:latin typeface="Work Sans"/>
              <a:ea typeface="Work Sans"/>
              <a:cs typeface="Work Sans"/>
              <a:sym typeface="Work Sans"/>
            </a:endParaRPr>
          </a:p>
        </p:txBody>
      </p:sp>
      <p:pic>
        <p:nvPicPr>
          <p:cNvPr id="220" name="Google Shape;220;p34"/>
          <p:cNvPicPr preferRelativeResize="0"/>
          <p:nvPr/>
        </p:nvPicPr>
        <p:blipFill>
          <a:blip r:embed="rId3">
            <a:alphaModFix/>
          </a:blip>
          <a:stretch>
            <a:fillRect/>
          </a:stretch>
        </p:blipFill>
        <p:spPr>
          <a:xfrm>
            <a:off x="389650" y="1413524"/>
            <a:ext cx="7971675" cy="2446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311700" y="126332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Household Member Screening Form</a:t>
            </a:r>
            <a:endParaRPr>
              <a:latin typeface="Work Sans"/>
              <a:ea typeface="Work Sans"/>
              <a:cs typeface="Work Sans"/>
              <a:sym typeface="Work Sans"/>
            </a:endParaRPr>
          </a:p>
        </p:txBody>
      </p:sp>
      <p:pic>
        <p:nvPicPr>
          <p:cNvPr id="226" name="Google Shape;226;p35"/>
          <p:cNvPicPr preferRelativeResize="0"/>
          <p:nvPr/>
        </p:nvPicPr>
        <p:blipFill>
          <a:blip r:embed="rId3">
            <a:alphaModFix/>
          </a:blip>
          <a:stretch>
            <a:fillRect/>
          </a:stretch>
        </p:blipFill>
        <p:spPr>
          <a:xfrm>
            <a:off x="586163" y="2349974"/>
            <a:ext cx="7971675" cy="2446000"/>
          </a:xfrm>
          <a:prstGeom prst="rect">
            <a:avLst/>
          </a:prstGeom>
          <a:noFill/>
          <a:ln>
            <a:noFill/>
          </a:ln>
        </p:spPr>
      </p:pic>
      <p:sp>
        <p:nvSpPr>
          <p:cNvPr id="227" name="Google Shape;227;p35"/>
          <p:cNvSpPr/>
          <p:nvPr/>
        </p:nvSpPr>
        <p:spPr>
          <a:xfrm>
            <a:off x="669150" y="2998350"/>
            <a:ext cx="1914900" cy="1560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type="title"/>
          </p:nvPr>
        </p:nvSpPr>
        <p:spPr>
          <a:xfrm>
            <a:off x="1193275" y="331938"/>
            <a:ext cx="830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Household Member Screening Form</a:t>
            </a:r>
            <a:endParaRPr>
              <a:latin typeface="Work Sans"/>
              <a:ea typeface="Work Sans"/>
              <a:cs typeface="Work Sans"/>
              <a:sym typeface="Work Sans"/>
            </a:endParaRPr>
          </a:p>
        </p:txBody>
      </p:sp>
      <p:sp>
        <p:nvSpPr>
          <p:cNvPr id="233" name="Google Shape;233;p36"/>
          <p:cNvSpPr txBox="1"/>
          <p:nvPr>
            <p:ph idx="1" type="body"/>
          </p:nvPr>
        </p:nvSpPr>
        <p:spPr>
          <a:xfrm>
            <a:off x="5218625" y="1711550"/>
            <a:ext cx="3655500" cy="295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rgbClr val="404040"/>
                </a:solidFill>
                <a:latin typeface="Work Sans"/>
                <a:ea typeface="Work Sans"/>
                <a:cs typeface="Work Sans"/>
                <a:sym typeface="Work Sans"/>
              </a:rPr>
              <a:t>The Household Member Screening Form top sections will be pre-populated with information from the household registration. </a:t>
            </a:r>
            <a:endParaRPr sz="1100">
              <a:solidFill>
                <a:srgbClr val="404040"/>
              </a:solidFill>
              <a:latin typeface="Work Sans"/>
              <a:ea typeface="Work Sans"/>
              <a:cs typeface="Work Sans"/>
              <a:sym typeface="Work Sans"/>
            </a:endParaRPr>
          </a:p>
          <a:p>
            <a:pPr indent="0" lvl="0" marL="0" rtl="0" algn="l">
              <a:spcBef>
                <a:spcPts val="0"/>
              </a:spcBef>
              <a:spcAft>
                <a:spcPts val="0"/>
              </a:spcAft>
              <a:buNone/>
            </a:pPr>
            <a:r>
              <a:t/>
            </a:r>
            <a:endParaRPr sz="1100">
              <a:solidFill>
                <a:srgbClr val="404040"/>
              </a:solidFill>
              <a:latin typeface="Work Sans"/>
              <a:ea typeface="Work Sans"/>
              <a:cs typeface="Work Sans"/>
              <a:sym typeface="Work Sans"/>
            </a:endParaRPr>
          </a:p>
          <a:p>
            <a:pPr indent="0" lvl="0" marL="0" rtl="0" algn="l">
              <a:spcBef>
                <a:spcPts val="0"/>
              </a:spcBef>
              <a:spcAft>
                <a:spcPts val="0"/>
              </a:spcAft>
              <a:buNone/>
            </a:pPr>
            <a:r>
              <a:rPr lang="en" sz="1100">
                <a:solidFill>
                  <a:srgbClr val="404040"/>
                </a:solidFill>
                <a:latin typeface="Work Sans"/>
                <a:ea typeface="Work Sans"/>
                <a:cs typeface="Work Sans"/>
                <a:sym typeface="Work Sans"/>
              </a:rPr>
              <a:t>When the team member interviews the family member they must fill in any remaining sections which include: Interview Information, Adult Information, Income, Children, Programs, Location, Housing, Vocational, Healthcare, and Final Details. </a:t>
            </a:r>
            <a:endParaRPr sz="1100">
              <a:solidFill>
                <a:srgbClr val="404040"/>
              </a:solidFill>
              <a:latin typeface="Work Sans"/>
              <a:ea typeface="Work Sans"/>
              <a:cs typeface="Work Sans"/>
              <a:sym typeface="Work Sans"/>
            </a:endParaRPr>
          </a:p>
          <a:p>
            <a:pPr indent="0" lvl="0" marL="0" rtl="0" algn="l">
              <a:spcBef>
                <a:spcPts val="0"/>
              </a:spcBef>
              <a:spcAft>
                <a:spcPts val="0"/>
              </a:spcAft>
              <a:buNone/>
            </a:pPr>
            <a:r>
              <a:t/>
            </a:r>
            <a:endParaRPr sz="1100">
              <a:solidFill>
                <a:srgbClr val="404040"/>
              </a:solidFill>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rPr lang="en" sz="1100">
                <a:solidFill>
                  <a:srgbClr val="404040"/>
                </a:solidFill>
                <a:latin typeface="Work Sans"/>
                <a:ea typeface="Work Sans"/>
                <a:cs typeface="Work Sans"/>
                <a:sym typeface="Work Sans"/>
              </a:rPr>
              <a:t>These sections are all collapsable for easier form navigation. In the example to the left, all but the Adult Information section is collapsed.</a:t>
            </a:r>
            <a:endParaRPr sz="1100">
              <a:solidFill>
                <a:srgbClr val="404040"/>
              </a:solidFill>
              <a:latin typeface="Work Sans"/>
              <a:ea typeface="Work Sans"/>
              <a:cs typeface="Work Sans"/>
              <a:sym typeface="Work Sans"/>
            </a:endParaRPr>
          </a:p>
        </p:txBody>
      </p:sp>
      <p:pic>
        <p:nvPicPr>
          <p:cNvPr id="234" name="Google Shape;234;p36"/>
          <p:cNvPicPr preferRelativeResize="0"/>
          <p:nvPr/>
        </p:nvPicPr>
        <p:blipFill>
          <a:blip r:embed="rId3">
            <a:alphaModFix/>
          </a:blip>
          <a:stretch>
            <a:fillRect/>
          </a:stretch>
        </p:blipFill>
        <p:spPr>
          <a:xfrm>
            <a:off x="246169" y="218850"/>
            <a:ext cx="824625" cy="798863"/>
          </a:xfrm>
          <a:prstGeom prst="rect">
            <a:avLst/>
          </a:prstGeom>
          <a:noFill/>
          <a:ln>
            <a:noFill/>
          </a:ln>
        </p:spPr>
      </p:pic>
      <p:pic>
        <p:nvPicPr>
          <p:cNvPr id="235" name="Google Shape;235;p36"/>
          <p:cNvPicPr preferRelativeResize="0"/>
          <p:nvPr/>
        </p:nvPicPr>
        <p:blipFill>
          <a:blip r:embed="rId4">
            <a:alphaModFix/>
          </a:blip>
          <a:stretch>
            <a:fillRect/>
          </a:stretch>
        </p:blipFill>
        <p:spPr>
          <a:xfrm>
            <a:off x="1193281" y="947813"/>
            <a:ext cx="3689252" cy="3934063"/>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1193275" y="331938"/>
            <a:ext cx="830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Household Member Screening Form</a:t>
            </a:r>
            <a:endParaRPr>
              <a:latin typeface="Work Sans"/>
              <a:ea typeface="Work Sans"/>
              <a:cs typeface="Work Sans"/>
              <a:sym typeface="Work Sans"/>
            </a:endParaRPr>
          </a:p>
        </p:txBody>
      </p:sp>
      <p:pic>
        <p:nvPicPr>
          <p:cNvPr id="241" name="Google Shape;241;p37"/>
          <p:cNvPicPr preferRelativeResize="0"/>
          <p:nvPr/>
        </p:nvPicPr>
        <p:blipFill>
          <a:blip r:embed="rId3">
            <a:alphaModFix/>
          </a:blip>
          <a:stretch>
            <a:fillRect/>
          </a:stretch>
        </p:blipFill>
        <p:spPr>
          <a:xfrm>
            <a:off x="246169" y="218850"/>
            <a:ext cx="824625" cy="798863"/>
          </a:xfrm>
          <a:prstGeom prst="rect">
            <a:avLst/>
          </a:prstGeom>
          <a:noFill/>
          <a:ln>
            <a:noFill/>
          </a:ln>
        </p:spPr>
      </p:pic>
      <p:sp>
        <p:nvSpPr>
          <p:cNvPr id="242" name="Google Shape;242;p37"/>
          <p:cNvSpPr txBox="1"/>
          <p:nvPr/>
        </p:nvSpPr>
        <p:spPr>
          <a:xfrm>
            <a:off x="3907675" y="1247650"/>
            <a:ext cx="1757100" cy="96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404040"/>
                </a:solidFill>
                <a:latin typeface="Work Sans"/>
                <a:ea typeface="Work Sans"/>
                <a:cs typeface="Work Sans"/>
                <a:sym typeface="Work Sans"/>
              </a:rPr>
              <a:t>Various questions trigger the referral and safety indicators that appear later in the Household Member’s Shared Care Plan.</a:t>
            </a:r>
            <a:endParaRPr sz="1200"/>
          </a:p>
        </p:txBody>
      </p:sp>
      <p:pic>
        <p:nvPicPr>
          <p:cNvPr id="243" name="Google Shape;243;p37"/>
          <p:cNvPicPr preferRelativeResize="0"/>
          <p:nvPr/>
        </p:nvPicPr>
        <p:blipFill>
          <a:blip r:embed="rId4">
            <a:alphaModFix/>
          </a:blip>
          <a:stretch>
            <a:fillRect/>
          </a:stretch>
        </p:blipFill>
        <p:spPr>
          <a:xfrm>
            <a:off x="71468" y="1092000"/>
            <a:ext cx="3836200" cy="3934062"/>
          </a:xfrm>
          <a:prstGeom prst="rect">
            <a:avLst/>
          </a:prstGeom>
          <a:noFill/>
          <a:ln cap="flat" cmpd="sng" w="9525">
            <a:solidFill>
              <a:schemeClr val="dk2"/>
            </a:solidFill>
            <a:prstDash val="solid"/>
            <a:round/>
            <a:headEnd len="sm" w="sm" type="none"/>
            <a:tailEnd len="sm" w="sm" type="none"/>
          </a:ln>
        </p:spPr>
      </p:pic>
      <p:pic>
        <p:nvPicPr>
          <p:cNvPr id="244" name="Google Shape;244;p37"/>
          <p:cNvPicPr preferRelativeResize="0"/>
          <p:nvPr/>
        </p:nvPicPr>
        <p:blipFill>
          <a:blip r:embed="rId5">
            <a:alphaModFix/>
          </a:blip>
          <a:stretch>
            <a:fillRect/>
          </a:stretch>
        </p:blipFill>
        <p:spPr>
          <a:xfrm>
            <a:off x="5739050" y="1066275"/>
            <a:ext cx="3269451" cy="3985525"/>
          </a:xfrm>
          <a:prstGeom prst="rect">
            <a:avLst/>
          </a:prstGeom>
          <a:noFill/>
          <a:ln cap="flat" cmpd="sng" w="9525">
            <a:solidFill>
              <a:schemeClr val="dk2"/>
            </a:solidFill>
            <a:prstDash val="solid"/>
            <a:round/>
            <a:headEnd len="sm" w="sm" type="none"/>
            <a:tailEnd len="sm" w="sm" type="none"/>
          </a:ln>
        </p:spPr>
      </p:pic>
      <p:sp>
        <p:nvSpPr>
          <p:cNvPr id="245" name="Google Shape;245;p37"/>
          <p:cNvSpPr/>
          <p:nvPr/>
        </p:nvSpPr>
        <p:spPr>
          <a:xfrm rot="9095251">
            <a:off x="2687999" y="2394014"/>
            <a:ext cx="1427443" cy="355454"/>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rot="2700674">
            <a:off x="4963020" y="2266137"/>
            <a:ext cx="1082510" cy="355533"/>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1193275" y="331938"/>
            <a:ext cx="830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Household Member Screening Form</a:t>
            </a:r>
            <a:endParaRPr>
              <a:latin typeface="Work Sans"/>
              <a:ea typeface="Work Sans"/>
              <a:cs typeface="Work Sans"/>
              <a:sym typeface="Work Sans"/>
            </a:endParaRPr>
          </a:p>
        </p:txBody>
      </p:sp>
      <p:pic>
        <p:nvPicPr>
          <p:cNvPr id="252" name="Google Shape;252;p38"/>
          <p:cNvPicPr preferRelativeResize="0"/>
          <p:nvPr/>
        </p:nvPicPr>
        <p:blipFill>
          <a:blip r:embed="rId3">
            <a:alphaModFix/>
          </a:blip>
          <a:stretch>
            <a:fillRect/>
          </a:stretch>
        </p:blipFill>
        <p:spPr>
          <a:xfrm>
            <a:off x="246169" y="218850"/>
            <a:ext cx="824625" cy="798863"/>
          </a:xfrm>
          <a:prstGeom prst="rect">
            <a:avLst/>
          </a:prstGeom>
          <a:noFill/>
          <a:ln>
            <a:noFill/>
          </a:ln>
        </p:spPr>
      </p:pic>
      <p:sp>
        <p:nvSpPr>
          <p:cNvPr id="253" name="Google Shape;253;p38"/>
          <p:cNvSpPr txBox="1"/>
          <p:nvPr/>
        </p:nvSpPr>
        <p:spPr>
          <a:xfrm>
            <a:off x="5526525" y="2705750"/>
            <a:ext cx="30000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rgbClr val="404040"/>
                </a:solidFill>
                <a:latin typeface="Work Sans"/>
                <a:ea typeface="Work Sans"/>
                <a:cs typeface="Work Sans"/>
                <a:sym typeface="Work Sans"/>
              </a:rPr>
              <a:t>At the bottom of the form, a team member can assign the household member to anyone on their team.</a:t>
            </a:r>
            <a:endParaRPr/>
          </a:p>
        </p:txBody>
      </p:sp>
      <p:pic>
        <p:nvPicPr>
          <p:cNvPr id="254" name="Google Shape;254;p38"/>
          <p:cNvPicPr preferRelativeResize="0"/>
          <p:nvPr/>
        </p:nvPicPr>
        <p:blipFill>
          <a:blip r:embed="rId4">
            <a:alphaModFix/>
          </a:blip>
          <a:stretch>
            <a:fillRect/>
          </a:stretch>
        </p:blipFill>
        <p:spPr>
          <a:xfrm>
            <a:off x="1308430" y="953475"/>
            <a:ext cx="3636871" cy="3966399"/>
          </a:xfrm>
          <a:prstGeom prst="rect">
            <a:avLst/>
          </a:prstGeom>
          <a:noFill/>
          <a:ln cap="flat" cmpd="sng" w="9525">
            <a:solidFill>
              <a:schemeClr val="dk2"/>
            </a:solidFill>
            <a:prstDash val="solid"/>
            <a:round/>
            <a:headEnd len="sm" w="sm" type="none"/>
            <a:tailEnd len="sm" w="sm" type="none"/>
          </a:ln>
        </p:spPr>
      </p:pic>
      <p:sp>
        <p:nvSpPr>
          <p:cNvPr id="255" name="Google Shape;255;p38"/>
          <p:cNvSpPr/>
          <p:nvPr/>
        </p:nvSpPr>
        <p:spPr>
          <a:xfrm rot="10604816">
            <a:off x="4606290" y="3069235"/>
            <a:ext cx="872306" cy="355452"/>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311688" y="11305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Shared Care Plan</a:t>
            </a:r>
            <a:endParaRPr>
              <a:latin typeface="Work Sans"/>
              <a:ea typeface="Work Sans"/>
              <a:cs typeface="Work Sans"/>
              <a:sym typeface="Work Sans"/>
            </a:endParaRPr>
          </a:p>
        </p:txBody>
      </p:sp>
      <p:pic>
        <p:nvPicPr>
          <p:cNvPr id="261" name="Google Shape;261;p39"/>
          <p:cNvPicPr preferRelativeResize="0"/>
          <p:nvPr/>
        </p:nvPicPr>
        <p:blipFill>
          <a:blip r:embed="rId3">
            <a:alphaModFix/>
          </a:blip>
          <a:stretch>
            <a:fillRect/>
          </a:stretch>
        </p:blipFill>
        <p:spPr>
          <a:xfrm>
            <a:off x="586163" y="2349974"/>
            <a:ext cx="7971675" cy="2446000"/>
          </a:xfrm>
          <a:prstGeom prst="rect">
            <a:avLst/>
          </a:prstGeom>
          <a:noFill/>
          <a:ln>
            <a:noFill/>
          </a:ln>
        </p:spPr>
      </p:pic>
      <p:sp>
        <p:nvSpPr>
          <p:cNvPr id="262" name="Google Shape;262;p39"/>
          <p:cNvSpPr/>
          <p:nvPr/>
        </p:nvSpPr>
        <p:spPr>
          <a:xfrm>
            <a:off x="2657100" y="2977400"/>
            <a:ext cx="1914900" cy="1560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1031500" y="329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Shared Care Plan</a:t>
            </a:r>
            <a:endParaRPr>
              <a:latin typeface="Work Sans"/>
              <a:ea typeface="Work Sans"/>
              <a:cs typeface="Work Sans"/>
              <a:sym typeface="Work Sans"/>
            </a:endParaRPr>
          </a:p>
        </p:txBody>
      </p:sp>
      <p:sp>
        <p:nvSpPr>
          <p:cNvPr id="268" name="Google Shape;268;p40"/>
          <p:cNvSpPr txBox="1"/>
          <p:nvPr>
            <p:ph idx="1" type="body"/>
          </p:nvPr>
        </p:nvSpPr>
        <p:spPr>
          <a:xfrm>
            <a:off x="197225" y="1295850"/>
            <a:ext cx="4015200" cy="3079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270">
                <a:solidFill>
                  <a:srgbClr val="404040"/>
                </a:solidFill>
                <a:latin typeface="Work Sans"/>
                <a:ea typeface="Work Sans"/>
                <a:cs typeface="Work Sans"/>
                <a:sym typeface="Work Sans"/>
              </a:rPr>
              <a:t>The Shared Care Plan allows an application user to take the information from the Screening Form and turn it into actionable steps that the individual can take to reach their goals and program milestones. </a:t>
            </a:r>
            <a:endParaRPr sz="1270">
              <a:solidFill>
                <a:srgbClr val="404040"/>
              </a:solidFill>
              <a:latin typeface="Work Sans"/>
              <a:ea typeface="Work Sans"/>
              <a:cs typeface="Work Sans"/>
              <a:sym typeface="Work Sans"/>
            </a:endParaRPr>
          </a:p>
          <a:p>
            <a:pPr indent="0" lvl="0" marL="0" rtl="0" algn="l">
              <a:lnSpc>
                <a:spcPct val="95000"/>
              </a:lnSpc>
              <a:spcBef>
                <a:spcPts val="0"/>
              </a:spcBef>
              <a:spcAft>
                <a:spcPts val="0"/>
              </a:spcAft>
              <a:buSzPts val="770"/>
              <a:buNone/>
            </a:pPr>
            <a:r>
              <a:t/>
            </a:r>
            <a:endParaRPr sz="1270">
              <a:solidFill>
                <a:srgbClr val="404040"/>
              </a:solidFill>
              <a:latin typeface="Work Sans"/>
              <a:ea typeface="Work Sans"/>
              <a:cs typeface="Work Sans"/>
              <a:sym typeface="Work Sans"/>
            </a:endParaRPr>
          </a:p>
          <a:p>
            <a:pPr indent="0" lvl="0" marL="0" rtl="0" algn="l">
              <a:lnSpc>
                <a:spcPct val="95000"/>
              </a:lnSpc>
              <a:spcBef>
                <a:spcPts val="0"/>
              </a:spcBef>
              <a:spcAft>
                <a:spcPts val="0"/>
              </a:spcAft>
              <a:buSzPts val="770"/>
              <a:buNone/>
            </a:pPr>
            <a:r>
              <a:rPr lang="en" sz="1270">
                <a:solidFill>
                  <a:srgbClr val="404040"/>
                </a:solidFill>
                <a:latin typeface="Work Sans"/>
                <a:ea typeface="Work Sans"/>
                <a:cs typeface="Work Sans"/>
                <a:sym typeface="Work Sans"/>
              </a:rPr>
              <a:t>The form has several sections, which can all be collapsed for easier navigation.</a:t>
            </a:r>
            <a:endParaRPr sz="1270">
              <a:solidFill>
                <a:srgbClr val="404040"/>
              </a:solidFill>
              <a:latin typeface="Work Sans"/>
              <a:ea typeface="Work Sans"/>
              <a:cs typeface="Work Sans"/>
              <a:sym typeface="Work Sans"/>
            </a:endParaRPr>
          </a:p>
          <a:p>
            <a:pPr indent="0" lvl="0" marL="0" rtl="0" algn="l">
              <a:lnSpc>
                <a:spcPct val="95000"/>
              </a:lnSpc>
              <a:spcBef>
                <a:spcPts val="0"/>
              </a:spcBef>
              <a:spcAft>
                <a:spcPts val="0"/>
              </a:spcAft>
              <a:buSzPts val="770"/>
              <a:buNone/>
            </a:pPr>
            <a:r>
              <a:t/>
            </a:r>
            <a:endParaRPr sz="1270">
              <a:solidFill>
                <a:srgbClr val="404040"/>
              </a:solidFill>
              <a:latin typeface="Work Sans"/>
              <a:ea typeface="Work Sans"/>
              <a:cs typeface="Work Sans"/>
              <a:sym typeface="Work Sans"/>
            </a:endParaRPr>
          </a:p>
          <a:p>
            <a:pPr indent="0" lvl="0" marL="0" rtl="0" algn="l">
              <a:lnSpc>
                <a:spcPct val="95000"/>
              </a:lnSpc>
              <a:spcBef>
                <a:spcPts val="0"/>
              </a:spcBef>
              <a:spcAft>
                <a:spcPts val="0"/>
              </a:spcAft>
              <a:buClr>
                <a:schemeClr val="dk1"/>
              </a:buClr>
              <a:buSzPts val="770"/>
              <a:buFont typeface="Arial"/>
              <a:buNone/>
            </a:pPr>
            <a:r>
              <a:rPr lang="en" sz="1270">
                <a:solidFill>
                  <a:srgbClr val="404040"/>
                </a:solidFill>
                <a:latin typeface="Work Sans"/>
                <a:ea typeface="Work Sans"/>
                <a:cs typeface="Work Sans"/>
                <a:sym typeface="Work Sans"/>
              </a:rPr>
              <a:t>An app user can review and add existing Patient and Medical Information, input PCP/Care Coordinator information and add Care Team Members to a Household Member’s file.</a:t>
            </a:r>
            <a:endParaRPr sz="1760"/>
          </a:p>
        </p:txBody>
      </p:sp>
      <p:pic>
        <p:nvPicPr>
          <p:cNvPr id="269" name="Google Shape;269;p40"/>
          <p:cNvPicPr preferRelativeResize="0"/>
          <p:nvPr/>
        </p:nvPicPr>
        <p:blipFill>
          <a:blip r:embed="rId3">
            <a:alphaModFix/>
          </a:blip>
          <a:stretch>
            <a:fillRect/>
          </a:stretch>
        </p:blipFill>
        <p:spPr>
          <a:xfrm>
            <a:off x="58513" y="172450"/>
            <a:ext cx="885825" cy="885825"/>
          </a:xfrm>
          <a:prstGeom prst="rect">
            <a:avLst/>
          </a:prstGeom>
          <a:noFill/>
          <a:ln>
            <a:noFill/>
          </a:ln>
        </p:spPr>
      </p:pic>
      <p:pic>
        <p:nvPicPr>
          <p:cNvPr id="270" name="Google Shape;270;p40"/>
          <p:cNvPicPr preferRelativeResize="0"/>
          <p:nvPr/>
        </p:nvPicPr>
        <p:blipFill>
          <a:blip r:embed="rId4">
            <a:alphaModFix/>
          </a:blip>
          <a:stretch>
            <a:fillRect/>
          </a:stretch>
        </p:blipFill>
        <p:spPr>
          <a:xfrm>
            <a:off x="4523075" y="680900"/>
            <a:ext cx="4385952" cy="41554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1031500" y="329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Shared Care Plan</a:t>
            </a:r>
            <a:endParaRPr>
              <a:latin typeface="Work Sans"/>
              <a:ea typeface="Work Sans"/>
              <a:cs typeface="Work Sans"/>
              <a:sym typeface="Work Sans"/>
            </a:endParaRPr>
          </a:p>
        </p:txBody>
      </p:sp>
      <p:pic>
        <p:nvPicPr>
          <p:cNvPr id="276" name="Google Shape;276;p41"/>
          <p:cNvPicPr preferRelativeResize="0"/>
          <p:nvPr/>
        </p:nvPicPr>
        <p:blipFill>
          <a:blip r:embed="rId3">
            <a:alphaModFix/>
          </a:blip>
          <a:stretch>
            <a:fillRect/>
          </a:stretch>
        </p:blipFill>
        <p:spPr>
          <a:xfrm>
            <a:off x="58513" y="172450"/>
            <a:ext cx="885825" cy="885825"/>
          </a:xfrm>
          <a:prstGeom prst="rect">
            <a:avLst/>
          </a:prstGeom>
          <a:noFill/>
          <a:ln>
            <a:noFill/>
          </a:ln>
        </p:spPr>
      </p:pic>
      <p:pic>
        <p:nvPicPr>
          <p:cNvPr id="277" name="Google Shape;277;p41"/>
          <p:cNvPicPr preferRelativeResize="0"/>
          <p:nvPr/>
        </p:nvPicPr>
        <p:blipFill>
          <a:blip r:embed="rId4">
            <a:alphaModFix/>
          </a:blip>
          <a:stretch>
            <a:fillRect/>
          </a:stretch>
        </p:blipFill>
        <p:spPr>
          <a:xfrm>
            <a:off x="4681826" y="741125"/>
            <a:ext cx="4191051" cy="4219200"/>
          </a:xfrm>
          <a:prstGeom prst="rect">
            <a:avLst/>
          </a:prstGeom>
          <a:noFill/>
          <a:ln cap="flat" cmpd="sng" w="9525">
            <a:solidFill>
              <a:schemeClr val="dk2"/>
            </a:solidFill>
            <a:prstDash val="solid"/>
            <a:round/>
            <a:headEnd len="sm" w="sm" type="none"/>
            <a:tailEnd len="sm" w="sm" type="none"/>
          </a:ln>
        </p:spPr>
      </p:pic>
      <p:sp>
        <p:nvSpPr>
          <p:cNvPr id="278" name="Google Shape;278;p41"/>
          <p:cNvSpPr txBox="1"/>
          <p:nvPr/>
        </p:nvSpPr>
        <p:spPr>
          <a:xfrm>
            <a:off x="424550" y="2075925"/>
            <a:ext cx="3661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Work Sans"/>
                <a:ea typeface="Work Sans"/>
                <a:cs typeface="Work Sans"/>
                <a:sym typeface="Work Sans"/>
              </a:rPr>
              <a:t>The Needs section of the Shared Care Plan pulls information that was previously entered in the individual’s Household Member Screening Form. The needs are itemized under each service area.</a:t>
            </a:r>
            <a:endParaRPr>
              <a:latin typeface="Work Sans"/>
              <a:ea typeface="Work Sans"/>
              <a:cs typeface="Work Sans"/>
              <a:sym typeface="Work Sans"/>
            </a:endParaRPr>
          </a:p>
        </p:txBody>
      </p:sp>
      <p:sp>
        <p:nvSpPr>
          <p:cNvPr id="279" name="Google Shape;279;p41"/>
          <p:cNvSpPr/>
          <p:nvPr/>
        </p:nvSpPr>
        <p:spPr>
          <a:xfrm rot="-3722">
            <a:off x="3774677" y="2761619"/>
            <a:ext cx="1108501" cy="35550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High-level System Workflow</a:t>
            </a:r>
            <a:endParaRPr>
              <a:latin typeface="Work Sans"/>
              <a:ea typeface="Work Sans"/>
              <a:cs typeface="Work Sans"/>
              <a:sym typeface="Work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1031500" y="329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Shared Care Plan</a:t>
            </a:r>
            <a:endParaRPr>
              <a:latin typeface="Work Sans"/>
              <a:ea typeface="Work Sans"/>
              <a:cs typeface="Work Sans"/>
              <a:sym typeface="Work Sans"/>
            </a:endParaRPr>
          </a:p>
        </p:txBody>
      </p:sp>
      <p:sp>
        <p:nvSpPr>
          <p:cNvPr id="285" name="Google Shape;285;p42"/>
          <p:cNvSpPr txBox="1"/>
          <p:nvPr>
            <p:ph idx="1" type="body"/>
          </p:nvPr>
        </p:nvSpPr>
        <p:spPr>
          <a:xfrm>
            <a:off x="641200" y="1467925"/>
            <a:ext cx="2851200" cy="3368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200">
                <a:solidFill>
                  <a:srgbClr val="404040"/>
                </a:solidFill>
                <a:latin typeface="Work Sans"/>
                <a:ea typeface="Work Sans"/>
                <a:cs typeface="Work Sans"/>
                <a:sym typeface="Work Sans"/>
              </a:rPr>
              <a:t>In the Goals section, you can add custom goals informed by conversation with the household member and by reviewing the pre-populated Needs section. </a:t>
            </a:r>
            <a:endParaRPr sz="1200">
              <a:solidFill>
                <a:srgbClr val="404040"/>
              </a:solidFill>
              <a:latin typeface="Work Sans"/>
              <a:ea typeface="Work Sans"/>
              <a:cs typeface="Work Sans"/>
              <a:sym typeface="Work Sans"/>
            </a:endParaRPr>
          </a:p>
          <a:p>
            <a:pPr indent="0" lvl="0" marL="0" rtl="0" algn="l">
              <a:lnSpc>
                <a:spcPct val="100000"/>
              </a:lnSpc>
              <a:spcBef>
                <a:spcPts val="0"/>
              </a:spcBef>
              <a:spcAft>
                <a:spcPts val="0"/>
              </a:spcAft>
              <a:buNone/>
            </a:pPr>
            <a:r>
              <a:t/>
            </a:r>
            <a:endParaRPr sz="1200">
              <a:solidFill>
                <a:srgbClr val="404040"/>
              </a:solidFill>
              <a:latin typeface="Work Sans"/>
              <a:ea typeface="Work Sans"/>
              <a:cs typeface="Work Sans"/>
              <a:sym typeface="Work Sans"/>
            </a:endParaRPr>
          </a:p>
          <a:p>
            <a:pPr indent="0" lvl="0" marL="0" rtl="0" algn="l">
              <a:lnSpc>
                <a:spcPct val="100000"/>
              </a:lnSpc>
              <a:spcBef>
                <a:spcPts val="0"/>
              </a:spcBef>
              <a:spcAft>
                <a:spcPts val="0"/>
              </a:spcAft>
              <a:buNone/>
            </a:pPr>
            <a:r>
              <a:rPr lang="en" sz="1200">
                <a:solidFill>
                  <a:srgbClr val="404040"/>
                </a:solidFill>
                <a:latin typeface="Work Sans"/>
                <a:ea typeface="Work Sans"/>
                <a:cs typeface="Work Sans"/>
                <a:sym typeface="Work Sans"/>
              </a:rPr>
              <a:t>Goals that are set will be pulled through to the Shared Care Plan Follow-Up form. </a:t>
            </a:r>
            <a:endParaRPr sz="1200">
              <a:solidFill>
                <a:srgbClr val="404040"/>
              </a:solidFill>
              <a:latin typeface="Work Sans"/>
              <a:ea typeface="Work Sans"/>
              <a:cs typeface="Work Sans"/>
              <a:sym typeface="Work Sans"/>
            </a:endParaRPr>
          </a:p>
          <a:p>
            <a:pPr indent="0" lvl="0" marL="0" rtl="0" algn="l">
              <a:lnSpc>
                <a:spcPct val="100000"/>
              </a:lnSpc>
              <a:spcBef>
                <a:spcPts val="0"/>
              </a:spcBef>
              <a:spcAft>
                <a:spcPts val="0"/>
              </a:spcAft>
              <a:buNone/>
            </a:pPr>
            <a:r>
              <a:t/>
            </a:r>
            <a:endParaRPr sz="1200">
              <a:solidFill>
                <a:srgbClr val="404040"/>
              </a:solidFill>
              <a:latin typeface="Work Sans"/>
              <a:ea typeface="Work Sans"/>
              <a:cs typeface="Work Sans"/>
              <a:sym typeface="Work Sans"/>
            </a:endParaRPr>
          </a:p>
          <a:p>
            <a:pPr indent="0" lvl="0" marL="0" rtl="0" algn="l">
              <a:lnSpc>
                <a:spcPct val="100000"/>
              </a:lnSpc>
              <a:spcBef>
                <a:spcPts val="0"/>
              </a:spcBef>
              <a:spcAft>
                <a:spcPts val="0"/>
              </a:spcAft>
              <a:buNone/>
            </a:pPr>
            <a:r>
              <a:rPr lang="en" sz="1200">
                <a:solidFill>
                  <a:srgbClr val="404040"/>
                </a:solidFill>
                <a:latin typeface="Work Sans"/>
                <a:ea typeface="Work Sans"/>
                <a:cs typeface="Work Sans"/>
                <a:sym typeface="Work Sans"/>
              </a:rPr>
              <a:t>In the Final Steps section,  follow-up date can be set. If you need to share a plan summary  with the client, select ‘yes’ to the printing question.</a:t>
            </a:r>
            <a:endParaRPr sz="1200">
              <a:solidFill>
                <a:srgbClr val="404040"/>
              </a:solidFill>
              <a:latin typeface="Work Sans"/>
              <a:ea typeface="Work Sans"/>
              <a:cs typeface="Work Sans"/>
              <a:sym typeface="Work Sans"/>
            </a:endParaRPr>
          </a:p>
        </p:txBody>
      </p:sp>
      <p:pic>
        <p:nvPicPr>
          <p:cNvPr id="286" name="Google Shape;286;p42"/>
          <p:cNvPicPr preferRelativeResize="0"/>
          <p:nvPr/>
        </p:nvPicPr>
        <p:blipFill>
          <a:blip r:embed="rId3">
            <a:alphaModFix/>
          </a:blip>
          <a:stretch>
            <a:fillRect/>
          </a:stretch>
        </p:blipFill>
        <p:spPr>
          <a:xfrm>
            <a:off x="58513" y="172450"/>
            <a:ext cx="885825" cy="885825"/>
          </a:xfrm>
          <a:prstGeom prst="rect">
            <a:avLst/>
          </a:prstGeom>
          <a:noFill/>
          <a:ln>
            <a:noFill/>
          </a:ln>
        </p:spPr>
      </p:pic>
      <p:pic>
        <p:nvPicPr>
          <p:cNvPr id="287" name="Google Shape;287;p42"/>
          <p:cNvPicPr preferRelativeResize="0"/>
          <p:nvPr/>
        </p:nvPicPr>
        <p:blipFill>
          <a:blip r:embed="rId4">
            <a:alphaModFix/>
          </a:blip>
          <a:stretch>
            <a:fillRect/>
          </a:stretch>
        </p:blipFill>
        <p:spPr>
          <a:xfrm>
            <a:off x="4801123" y="230975"/>
            <a:ext cx="3885074" cy="4781101"/>
          </a:xfrm>
          <a:prstGeom prst="rect">
            <a:avLst/>
          </a:prstGeom>
          <a:noFill/>
          <a:ln cap="flat" cmpd="sng" w="9525">
            <a:solidFill>
              <a:schemeClr val="dk2"/>
            </a:solidFill>
            <a:prstDash val="solid"/>
            <a:round/>
            <a:headEnd len="sm" w="sm" type="none"/>
            <a:tailEnd len="sm" w="sm" type="none"/>
          </a:ln>
        </p:spPr>
      </p:pic>
      <p:sp>
        <p:nvSpPr>
          <p:cNvPr id="288" name="Google Shape;288;p42"/>
          <p:cNvSpPr/>
          <p:nvPr/>
        </p:nvSpPr>
        <p:spPr>
          <a:xfrm rot="555621">
            <a:off x="3424319" y="4027080"/>
            <a:ext cx="1441081" cy="355399"/>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2"/>
          <p:cNvSpPr/>
          <p:nvPr/>
        </p:nvSpPr>
        <p:spPr>
          <a:xfrm rot="-1014750">
            <a:off x="3255898" y="1676132"/>
            <a:ext cx="1713927" cy="355422"/>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type="title"/>
          </p:nvPr>
        </p:nvSpPr>
        <p:spPr>
          <a:xfrm>
            <a:off x="1031500" y="329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Shared Care Plan</a:t>
            </a:r>
            <a:endParaRPr>
              <a:latin typeface="Work Sans"/>
              <a:ea typeface="Work Sans"/>
              <a:cs typeface="Work Sans"/>
              <a:sym typeface="Work Sans"/>
            </a:endParaRPr>
          </a:p>
        </p:txBody>
      </p:sp>
      <p:sp>
        <p:nvSpPr>
          <p:cNvPr id="295" name="Google Shape;295;p43"/>
          <p:cNvSpPr txBox="1"/>
          <p:nvPr>
            <p:ph idx="1" type="body"/>
          </p:nvPr>
        </p:nvSpPr>
        <p:spPr>
          <a:xfrm>
            <a:off x="473475" y="1970700"/>
            <a:ext cx="3179700" cy="1202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200">
                <a:solidFill>
                  <a:srgbClr val="404040"/>
                </a:solidFill>
                <a:latin typeface="Work Sans"/>
                <a:ea typeface="Work Sans"/>
                <a:cs typeface="Work Sans"/>
                <a:sym typeface="Work Sans"/>
              </a:rPr>
              <a:t>After selecting ‘yes’ for the printing question, you will be directed to a Member Info and Goals Summary page.</a:t>
            </a:r>
            <a:endParaRPr sz="1200">
              <a:solidFill>
                <a:srgbClr val="404040"/>
              </a:solidFill>
              <a:latin typeface="Work Sans"/>
              <a:ea typeface="Work Sans"/>
              <a:cs typeface="Work Sans"/>
              <a:sym typeface="Work Sans"/>
            </a:endParaRPr>
          </a:p>
        </p:txBody>
      </p:sp>
      <p:pic>
        <p:nvPicPr>
          <p:cNvPr id="296" name="Google Shape;296;p43"/>
          <p:cNvPicPr preferRelativeResize="0"/>
          <p:nvPr/>
        </p:nvPicPr>
        <p:blipFill>
          <a:blip r:embed="rId3">
            <a:alphaModFix/>
          </a:blip>
          <a:stretch>
            <a:fillRect/>
          </a:stretch>
        </p:blipFill>
        <p:spPr>
          <a:xfrm>
            <a:off x="58513" y="172450"/>
            <a:ext cx="885825" cy="885825"/>
          </a:xfrm>
          <a:prstGeom prst="rect">
            <a:avLst/>
          </a:prstGeom>
          <a:noFill/>
          <a:ln>
            <a:noFill/>
          </a:ln>
        </p:spPr>
      </p:pic>
      <p:pic>
        <p:nvPicPr>
          <p:cNvPr id="297" name="Google Shape;297;p43"/>
          <p:cNvPicPr preferRelativeResize="0"/>
          <p:nvPr/>
        </p:nvPicPr>
        <p:blipFill>
          <a:blip r:embed="rId4">
            <a:alphaModFix/>
          </a:blip>
          <a:stretch>
            <a:fillRect/>
          </a:stretch>
        </p:blipFill>
        <p:spPr>
          <a:xfrm>
            <a:off x="4262525" y="603300"/>
            <a:ext cx="4673200" cy="4079276"/>
          </a:xfrm>
          <a:prstGeom prst="rect">
            <a:avLst/>
          </a:prstGeom>
          <a:noFill/>
          <a:ln cap="flat" cmpd="sng" w="9525">
            <a:solidFill>
              <a:schemeClr val="dk2"/>
            </a:solidFill>
            <a:prstDash val="solid"/>
            <a:round/>
            <a:headEnd len="sm" w="sm" type="none"/>
            <a:tailEnd len="sm" w="sm" type="none"/>
          </a:ln>
        </p:spPr>
      </p:pic>
      <p:sp>
        <p:nvSpPr>
          <p:cNvPr id="298" name="Google Shape;298;p43"/>
          <p:cNvSpPr/>
          <p:nvPr/>
        </p:nvSpPr>
        <p:spPr>
          <a:xfrm rot="-1457965">
            <a:off x="3464443" y="1760770"/>
            <a:ext cx="1082611" cy="355567"/>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ph type="title"/>
          </p:nvPr>
        </p:nvSpPr>
        <p:spPr>
          <a:xfrm>
            <a:off x="311713" y="115150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Care Plan Follow-Up</a:t>
            </a:r>
            <a:endParaRPr>
              <a:latin typeface="Work Sans"/>
              <a:ea typeface="Work Sans"/>
              <a:cs typeface="Work Sans"/>
              <a:sym typeface="Work Sans"/>
            </a:endParaRPr>
          </a:p>
        </p:txBody>
      </p:sp>
      <p:pic>
        <p:nvPicPr>
          <p:cNvPr id="304" name="Google Shape;304;p44"/>
          <p:cNvPicPr preferRelativeResize="0"/>
          <p:nvPr/>
        </p:nvPicPr>
        <p:blipFill>
          <a:blip r:embed="rId3">
            <a:alphaModFix/>
          </a:blip>
          <a:stretch>
            <a:fillRect/>
          </a:stretch>
        </p:blipFill>
        <p:spPr>
          <a:xfrm>
            <a:off x="586163" y="2349974"/>
            <a:ext cx="7971675" cy="2446000"/>
          </a:xfrm>
          <a:prstGeom prst="rect">
            <a:avLst/>
          </a:prstGeom>
          <a:noFill/>
          <a:ln>
            <a:noFill/>
          </a:ln>
        </p:spPr>
      </p:pic>
      <p:sp>
        <p:nvSpPr>
          <p:cNvPr id="305" name="Google Shape;305;p44"/>
          <p:cNvSpPr/>
          <p:nvPr/>
        </p:nvSpPr>
        <p:spPr>
          <a:xfrm>
            <a:off x="4631600" y="3026300"/>
            <a:ext cx="1914900" cy="1560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5"/>
          <p:cNvSpPr txBox="1"/>
          <p:nvPr>
            <p:ph type="title"/>
          </p:nvPr>
        </p:nvSpPr>
        <p:spPr>
          <a:xfrm>
            <a:off x="919700" y="291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Care Plan Follow-Up</a:t>
            </a:r>
            <a:endParaRPr>
              <a:latin typeface="Work Sans"/>
              <a:ea typeface="Work Sans"/>
              <a:cs typeface="Work Sans"/>
              <a:sym typeface="Work Sans"/>
            </a:endParaRPr>
          </a:p>
        </p:txBody>
      </p:sp>
      <p:sp>
        <p:nvSpPr>
          <p:cNvPr id="311" name="Google Shape;311;p45"/>
          <p:cNvSpPr txBox="1"/>
          <p:nvPr>
            <p:ph idx="1" type="body"/>
          </p:nvPr>
        </p:nvSpPr>
        <p:spPr>
          <a:xfrm>
            <a:off x="423500" y="1851325"/>
            <a:ext cx="3830700" cy="208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rgbClr val="404040"/>
                </a:solidFill>
                <a:latin typeface="Work Sans"/>
                <a:ea typeface="Work Sans"/>
                <a:cs typeface="Work Sans"/>
                <a:sym typeface="Work Sans"/>
              </a:rPr>
              <a:t>When the Shared Care Plan has been completed, the user can use the information from the Plan to help the individual achieve their goals and check off milestones in the Care Plan Follow-Up form. </a:t>
            </a:r>
            <a:endParaRPr sz="1100">
              <a:solidFill>
                <a:srgbClr val="404040"/>
              </a:solidFill>
              <a:latin typeface="Work Sans"/>
              <a:ea typeface="Work Sans"/>
              <a:cs typeface="Work Sans"/>
              <a:sym typeface="Work Sans"/>
            </a:endParaRPr>
          </a:p>
          <a:p>
            <a:pPr indent="0" lvl="0" marL="0" rtl="0" algn="l">
              <a:spcBef>
                <a:spcPts val="0"/>
              </a:spcBef>
              <a:spcAft>
                <a:spcPts val="0"/>
              </a:spcAft>
              <a:buNone/>
            </a:pPr>
            <a:r>
              <a:t/>
            </a:r>
            <a:endParaRPr sz="1100">
              <a:solidFill>
                <a:srgbClr val="404040"/>
              </a:solidFill>
              <a:latin typeface="Work Sans"/>
              <a:ea typeface="Work Sans"/>
              <a:cs typeface="Work Sans"/>
              <a:sym typeface="Work Sans"/>
            </a:endParaRPr>
          </a:p>
          <a:p>
            <a:pPr indent="0" lvl="0" marL="0" rtl="0" algn="l">
              <a:spcBef>
                <a:spcPts val="0"/>
              </a:spcBef>
              <a:spcAft>
                <a:spcPts val="0"/>
              </a:spcAft>
              <a:buNone/>
            </a:pPr>
            <a:r>
              <a:t/>
            </a:r>
            <a:endParaRPr sz="1100">
              <a:solidFill>
                <a:srgbClr val="404040"/>
              </a:solidFill>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rPr lang="en" sz="1100">
                <a:solidFill>
                  <a:srgbClr val="404040"/>
                </a:solidFill>
                <a:latin typeface="Work Sans"/>
                <a:ea typeface="Work Sans"/>
                <a:cs typeface="Work Sans"/>
                <a:sym typeface="Work Sans"/>
              </a:rPr>
              <a:t>At the beginning of the form, the user can register their follow-up attempt, record the mode of contact, engagement, attempt notes and next follow-up date. </a:t>
            </a:r>
            <a:endParaRPr/>
          </a:p>
        </p:txBody>
      </p:sp>
      <p:pic>
        <p:nvPicPr>
          <p:cNvPr id="312" name="Google Shape;312;p45"/>
          <p:cNvPicPr preferRelativeResize="0"/>
          <p:nvPr/>
        </p:nvPicPr>
        <p:blipFill>
          <a:blip r:embed="rId3">
            <a:alphaModFix/>
          </a:blip>
          <a:stretch>
            <a:fillRect/>
          </a:stretch>
        </p:blipFill>
        <p:spPr>
          <a:xfrm>
            <a:off x="172900" y="231800"/>
            <a:ext cx="715225" cy="691650"/>
          </a:xfrm>
          <a:prstGeom prst="rect">
            <a:avLst/>
          </a:prstGeom>
          <a:noFill/>
          <a:ln>
            <a:noFill/>
          </a:ln>
        </p:spPr>
      </p:pic>
      <p:pic>
        <p:nvPicPr>
          <p:cNvPr id="313" name="Google Shape;313;p45"/>
          <p:cNvPicPr preferRelativeResize="0"/>
          <p:nvPr/>
        </p:nvPicPr>
        <p:blipFill>
          <a:blip r:embed="rId4">
            <a:alphaModFix/>
          </a:blip>
          <a:stretch>
            <a:fillRect/>
          </a:stretch>
        </p:blipFill>
        <p:spPr>
          <a:xfrm>
            <a:off x="4441425" y="231800"/>
            <a:ext cx="4394701" cy="45374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6"/>
          <p:cNvSpPr txBox="1"/>
          <p:nvPr>
            <p:ph type="title"/>
          </p:nvPr>
        </p:nvSpPr>
        <p:spPr>
          <a:xfrm>
            <a:off x="919700" y="291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Care Plan Follow-Up</a:t>
            </a:r>
            <a:endParaRPr>
              <a:latin typeface="Work Sans"/>
              <a:ea typeface="Work Sans"/>
              <a:cs typeface="Work Sans"/>
              <a:sym typeface="Work Sans"/>
            </a:endParaRPr>
          </a:p>
        </p:txBody>
      </p:sp>
      <p:pic>
        <p:nvPicPr>
          <p:cNvPr id="319" name="Google Shape;319;p46"/>
          <p:cNvPicPr preferRelativeResize="0"/>
          <p:nvPr/>
        </p:nvPicPr>
        <p:blipFill>
          <a:blip r:embed="rId3">
            <a:alphaModFix/>
          </a:blip>
          <a:stretch>
            <a:fillRect/>
          </a:stretch>
        </p:blipFill>
        <p:spPr>
          <a:xfrm>
            <a:off x="172900" y="231800"/>
            <a:ext cx="715225" cy="691650"/>
          </a:xfrm>
          <a:prstGeom prst="rect">
            <a:avLst/>
          </a:prstGeom>
          <a:noFill/>
          <a:ln>
            <a:noFill/>
          </a:ln>
        </p:spPr>
      </p:pic>
      <p:sp>
        <p:nvSpPr>
          <p:cNvPr id="320" name="Google Shape;320;p46"/>
          <p:cNvSpPr txBox="1"/>
          <p:nvPr>
            <p:ph idx="1" type="body"/>
          </p:nvPr>
        </p:nvSpPr>
        <p:spPr>
          <a:xfrm>
            <a:off x="297750" y="1599750"/>
            <a:ext cx="3830700" cy="146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100">
                <a:solidFill>
                  <a:srgbClr val="404040"/>
                </a:solidFill>
                <a:latin typeface="Work Sans"/>
                <a:ea typeface="Work Sans"/>
                <a:cs typeface="Work Sans"/>
                <a:sym typeface="Work Sans"/>
              </a:rPr>
              <a:t>The M</a:t>
            </a:r>
            <a:r>
              <a:rPr lang="en" sz="1100">
                <a:solidFill>
                  <a:srgbClr val="404040"/>
                </a:solidFill>
                <a:latin typeface="Work Sans"/>
                <a:ea typeface="Work Sans"/>
                <a:cs typeface="Work Sans"/>
                <a:sym typeface="Work Sans"/>
              </a:rPr>
              <a:t>ilestone Checklists sections based on the agency referrals from the Screening Form. There can be up to 5 for: employment, benefits, housing, healthcare, and urgent safety need.</a:t>
            </a:r>
            <a:endParaRPr sz="1100">
              <a:solidFill>
                <a:srgbClr val="404040"/>
              </a:solidFill>
              <a:latin typeface="Work Sans"/>
              <a:ea typeface="Work Sans"/>
              <a:cs typeface="Work Sans"/>
              <a:sym typeface="Work Sans"/>
            </a:endParaRPr>
          </a:p>
          <a:p>
            <a:pPr indent="0" lvl="0" marL="0" rtl="0" algn="l">
              <a:spcBef>
                <a:spcPts val="0"/>
              </a:spcBef>
              <a:spcAft>
                <a:spcPts val="0"/>
              </a:spcAft>
              <a:buNone/>
            </a:pPr>
            <a:r>
              <a:t/>
            </a:r>
            <a:endParaRPr sz="1100">
              <a:solidFill>
                <a:srgbClr val="404040"/>
              </a:solidFill>
              <a:latin typeface="Work Sans"/>
              <a:ea typeface="Work Sans"/>
              <a:cs typeface="Work Sans"/>
              <a:sym typeface="Work Sans"/>
            </a:endParaRPr>
          </a:p>
          <a:p>
            <a:pPr indent="0" lvl="0" marL="0" rtl="0" algn="l">
              <a:spcBef>
                <a:spcPts val="0"/>
              </a:spcBef>
              <a:spcAft>
                <a:spcPts val="0"/>
              </a:spcAft>
              <a:buNone/>
            </a:pPr>
            <a:r>
              <a:rPr lang="en" sz="1100">
                <a:solidFill>
                  <a:srgbClr val="404040"/>
                </a:solidFill>
                <a:latin typeface="Work Sans"/>
                <a:ea typeface="Work Sans"/>
                <a:cs typeface="Work Sans"/>
                <a:sym typeface="Work Sans"/>
              </a:rPr>
              <a:t>With each milestone, the user can mark completion, date of achievement, and record notes for the overall section. </a:t>
            </a:r>
            <a:endParaRPr/>
          </a:p>
        </p:txBody>
      </p:sp>
      <p:pic>
        <p:nvPicPr>
          <p:cNvPr id="321" name="Google Shape;321;p46"/>
          <p:cNvPicPr preferRelativeResize="0"/>
          <p:nvPr/>
        </p:nvPicPr>
        <p:blipFill>
          <a:blip r:embed="rId4">
            <a:alphaModFix/>
          </a:blip>
          <a:stretch>
            <a:fillRect/>
          </a:stretch>
        </p:blipFill>
        <p:spPr>
          <a:xfrm>
            <a:off x="4630250" y="584401"/>
            <a:ext cx="4187426" cy="4365751"/>
          </a:xfrm>
          <a:prstGeom prst="rect">
            <a:avLst/>
          </a:prstGeom>
          <a:noFill/>
          <a:ln cap="flat" cmpd="sng" w="9525">
            <a:solidFill>
              <a:schemeClr val="dk2"/>
            </a:solidFill>
            <a:prstDash val="solid"/>
            <a:round/>
            <a:headEnd len="sm" w="sm" type="none"/>
            <a:tailEnd len="sm" w="sm" type="none"/>
          </a:ln>
        </p:spPr>
      </p:pic>
      <p:sp>
        <p:nvSpPr>
          <p:cNvPr id="322" name="Google Shape;322;p46"/>
          <p:cNvSpPr/>
          <p:nvPr/>
        </p:nvSpPr>
        <p:spPr>
          <a:xfrm rot="592032">
            <a:off x="3304034" y="2871772"/>
            <a:ext cx="1577333" cy="355756"/>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ph type="title"/>
          </p:nvPr>
        </p:nvSpPr>
        <p:spPr>
          <a:xfrm>
            <a:off x="919700" y="291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Care Plan Follow-Up</a:t>
            </a:r>
            <a:endParaRPr>
              <a:latin typeface="Work Sans"/>
              <a:ea typeface="Work Sans"/>
              <a:cs typeface="Work Sans"/>
              <a:sym typeface="Work Sans"/>
            </a:endParaRPr>
          </a:p>
        </p:txBody>
      </p:sp>
      <p:sp>
        <p:nvSpPr>
          <p:cNvPr id="328" name="Google Shape;328;p47"/>
          <p:cNvSpPr txBox="1"/>
          <p:nvPr>
            <p:ph idx="1" type="body"/>
          </p:nvPr>
        </p:nvSpPr>
        <p:spPr>
          <a:xfrm>
            <a:off x="416550" y="1390075"/>
            <a:ext cx="3481200" cy="134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100">
                <a:solidFill>
                  <a:srgbClr val="404040"/>
                </a:solidFill>
                <a:latin typeface="Work Sans"/>
                <a:ea typeface="Work Sans"/>
                <a:cs typeface="Work Sans"/>
                <a:sym typeface="Work Sans"/>
              </a:rPr>
              <a:t>If the client had added personal goals from the Shared Care Plan they will appear in the Follow-Up form with the option to add a status and any additional notes. </a:t>
            </a:r>
            <a:endParaRPr sz="1100">
              <a:solidFill>
                <a:srgbClr val="404040"/>
              </a:solidFill>
              <a:latin typeface="Work Sans"/>
              <a:ea typeface="Work Sans"/>
              <a:cs typeface="Work Sans"/>
              <a:sym typeface="Work Sans"/>
            </a:endParaRPr>
          </a:p>
          <a:p>
            <a:pPr indent="0" lvl="0" marL="0" rtl="0" algn="l">
              <a:spcBef>
                <a:spcPts val="0"/>
              </a:spcBef>
              <a:spcAft>
                <a:spcPts val="1200"/>
              </a:spcAft>
              <a:buNone/>
            </a:pPr>
            <a:r>
              <a:t/>
            </a:r>
            <a:endParaRPr/>
          </a:p>
        </p:txBody>
      </p:sp>
      <p:pic>
        <p:nvPicPr>
          <p:cNvPr id="329" name="Google Shape;329;p47"/>
          <p:cNvPicPr preferRelativeResize="0"/>
          <p:nvPr/>
        </p:nvPicPr>
        <p:blipFill>
          <a:blip r:embed="rId3">
            <a:alphaModFix/>
          </a:blip>
          <a:stretch>
            <a:fillRect/>
          </a:stretch>
        </p:blipFill>
        <p:spPr>
          <a:xfrm>
            <a:off x="172900" y="231800"/>
            <a:ext cx="715225" cy="691650"/>
          </a:xfrm>
          <a:prstGeom prst="rect">
            <a:avLst/>
          </a:prstGeom>
          <a:noFill/>
          <a:ln>
            <a:noFill/>
          </a:ln>
        </p:spPr>
      </p:pic>
      <p:pic>
        <p:nvPicPr>
          <p:cNvPr id="330" name="Google Shape;330;p47"/>
          <p:cNvPicPr preferRelativeResize="0"/>
          <p:nvPr/>
        </p:nvPicPr>
        <p:blipFill rotWithShape="1">
          <a:blip r:embed="rId4">
            <a:alphaModFix/>
          </a:blip>
          <a:srcRect b="17115" l="0" r="0" t="0"/>
          <a:stretch/>
        </p:blipFill>
        <p:spPr>
          <a:xfrm>
            <a:off x="4572000" y="231800"/>
            <a:ext cx="4308700" cy="3968176"/>
          </a:xfrm>
          <a:prstGeom prst="rect">
            <a:avLst/>
          </a:prstGeom>
          <a:noFill/>
          <a:ln cap="flat" cmpd="sng" w="9525">
            <a:solidFill>
              <a:schemeClr val="dk2"/>
            </a:solidFill>
            <a:prstDash val="solid"/>
            <a:round/>
            <a:headEnd len="sm" w="sm" type="none"/>
            <a:tailEnd len="sm" w="sm" type="none"/>
          </a:ln>
        </p:spPr>
      </p:pic>
      <p:sp>
        <p:nvSpPr>
          <p:cNvPr id="331" name="Google Shape;331;p47"/>
          <p:cNvSpPr/>
          <p:nvPr/>
        </p:nvSpPr>
        <p:spPr>
          <a:xfrm rot="-5230">
            <a:off x="3213184" y="2028353"/>
            <a:ext cx="1577402" cy="35580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8"/>
          <p:cNvSpPr txBox="1"/>
          <p:nvPr>
            <p:ph type="title"/>
          </p:nvPr>
        </p:nvSpPr>
        <p:spPr>
          <a:xfrm>
            <a:off x="311700" y="113052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Removal from Program</a:t>
            </a:r>
            <a:endParaRPr>
              <a:latin typeface="Work Sans"/>
              <a:ea typeface="Work Sans"/>
              <a:cs typeface="Work Sans"/>
              <a:sym typeface="Work Sans"/>
            </a:endParaRPr>
          </a:p>
        </p:txBody>
      </p:sp>
      <p:pic>
        <p:nvPicPr>
          <p:cNvPr id="337" name="Google Shape;337;p48"/>
          <p:cNvPicPr preferRelativeResize="0"/>
          <p:nvPr/>
        </p:nvPicPr>
        <p:blipFill>
          <a:blip r:embed="rId3">
            <a:alphaModFix/>
          </a:blip>
          <a:stretch>
            <a:fillRect/>
          </a:stretch>
        </p:blipFill>
        <p:spPr>
          <a:xfrm>
            <a:off x="586163" y="2349974"/>
            <a:ext cx="7971675" cy="2446000"/>
          </a:xfrm>
          <a:prstGeom prst="rect">
            <a:avLst/>
          </a:prstGeom>
          <a:noFill/>
          <a:ln>
            <a:noFill/>
          </a:ln>
        </p:spPr>
      </p:pic>
      <p:sp>
        <p:nvSpPr>
          <p:cNvPr id="338" name="Google Shape;338;p48"/>
          <p:cNvSpPr/>
          <p:nvPr/>
        </p:nvSpPr>
        <p:spPr>
          <a:xfrm>
            <a:off x="6602325" y="3082225"/>
            <a:ext cx="1914900" cy="1560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9"/>
          <p:cNvSpPr txBox="1"/>
          <p:nvPr>
            <p:ph type="title"/>
          </p:nvPr>
        </p:nvSpPr>
        <p:spPr>
          <a:xfrm>
            <a:off x="1255150" y="300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Removal from Program</a:t>
            </a:r>
            <a:endParaRPr>
              <a:latin typeface="Work Sans"/>
              <a:ea typeface="Work Sans"/>
              <a:cs typeface="Work Sans"/>
              <a:sym typeface="Work Sans"/>
            </a:endParaRPr>
          </a:p>
        </p:txBody>
      </p:sp>
      <p:pic>
        <p:nvPicPr>
          <p:cNvPr id="344" name="Google Shape;344;p49"/>
          <p:cNvPicPr preferRelativeResize="0"/>
          <p:nvPr/>
        </p:nvPicPr>
        <p:blipFill>
          <a:blip r:embed="rId3">
            <a:alphaModFix/>
          </a:blip>
          <a:stretch>
            <a:fillRect/>
          </a:stretch>
        </p:blipFill>
        <p:spPr>
          <a:xfrm>
            <a:off x="311699" y="155225"/>
            <a:ext cx="872400" cy="862500"/>
          </a:xfrm>
          <a:prstGeom prst="rect">
            <a:avLst/>
          </a:prstGeom>
          <a:noFill/>
          <a:ln>
            <a:noFill/>
          </a:ln>
        </p:spPr>
      </p:pic>
      <p:pic>
        <p:nvPicPr>
          <p:cNvPr id="345" name="Google Shape;345;p49"/>
          <p:cNvPicPr preferRelativeResize="0"/>
          <p:nvPr/>
        </p:nvPicPr>
        <p:blipFill>
          <a:blip r:embed="rId4">
            <a:alphaModFix/>
          </a:blip>
          <a:stretch>
            <a:fillRect/>
          </a:stretch>
        </p:blipFill>
        <p:spPr>
          <a:xfrm>
            <a:off x="1652936" y="1017725"/>
            <a:ext cx="5838123" cy="3965875"/>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0"/>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Work Sans"/>
                <a:ea typeface="Work Sans"/>
                <a:cs typeface="Work Sans"/>
                <a:sym typeface="Work Sans"/>
              </a:rPr>
              <a:t>Other Application Features</a:t>
            </a:r>
            <a:endParaRPr>
              <a:latin typeface="Work Sans"/>
              <a:ea typeface="Work Sans"/>
              <a:cs typeface="Work Sans"/>
              <a:sym typeface="Work Sans"/>
            </a:endParaRPr>
          </a:p>
        </p:txBody>
      </p:sp>
      <p:sp>
        <p:nvSpPr>
          <p:cNvPr id="351" name="Google Shape;351;p5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Register a New Household (ESD only)</a:t>
            </a:r>
            <a:endParaRPr>
              <a:latin typeface="Work Sans"/>
              <a:ea typeface="Work Sans"/>
              <a:cs typeface="Work Sans"/>
              <a:sym typeface="Work Sans"/>
            </a:endParaRPr>
          </a:p>
          <a:p>
            <a:pPr indent="-342900" lvl="0" marL="457200" rtl="0" algn="l">
              <a:spcBef>
                <a:spcPts val="0"/>
              </a:spcBef>
              <a:spcAft>
                <a:spcPts val="0"/>
              </a:spcAft>
              <a:buSzPts val="1800"/>
              <a:buFont typeface="Work Sans"/>
              <a:buChar char="●"/>
            </a:pPr>
            <a:r>
              <a:rPr lang="en">
                <a:latin typeface="Work Sans"/>
                <a:ea typeface="Work Sans"/>
                <a:cs typeface="Work Sans"/>
                <a:sym typeface="Work Sans"/>
              </a:rPr>
              <a:t>Add Household Members</a:t>
            </a:r>
            <a:endParaRPr>
              <a:latin typeface="Work Sans"/>
              <a:ea typeface="Work Sans"/>
              <a:cs typeface="Work Sans"/>
              <a:sym typeface="Work Sans"/>
            </a:endParaRPr>
          </a:p>
        </p:txBody>
      </p:sp>
      <p:sp>
        <p:nvSpPr>
          <p:cNvPr id="352" name="Google Shape;352;p5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Register New Household (ESD only)</a:t>
            </a:r>
            <a:endParaRPr>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52400" y="152400"/>
            <a:ext cx="8469855" cy="483870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2"/>
          <p:cNvSpPr txBox="1"/>
          <p:nvPr>
            <p:ph type="title"/>
          </p:nvPr>
        </p:nvSpPr>
        <p:spPr>
          <a:xfrm>
            <a:off x="276750" y="207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 sz="3600">
                <a:latin typeface="Work Sans"/>
                <a:ea typeface="Work Sans"/>
                <a:cs typeface="Work Sans"/>
                <a:sym typeface="Work Sans"/>
              </a:rPr>
              <a:t>Register New Household (ESD only)</a:t>
            </a:r>
            <a:endParaRPr sz="3600">
              <a:latin typeface="Work Sans"/>
              <a:ea typeface="Work Sans"/>
              <a:cs typeface="Work Sans"/>
              <a:sym typeface="Work Sans"/>
            </a:endParaRPr>
          </a:p>
          <a:p>
            <a:pPr indent="0" lvl="0" marL="0" rtl="0" algn="l">
              <a:spcBef>
                <a:spcPts val="0"/>
              </a:spcBef>
              <a:spcAft>
                <a:spcPts val="0"/>
              </a:spcAft>
              <a:buNone/>
            </a:pPr>
            <a:r>
              <a:t/>
            </a:r>
            <a:endParaRPr/>
          </a:p>
        </p:txBody>
      </p:sp>
      <p:sp>
        <p:nvSpPr>
          <p:cNvPr id="363" name="Google Shape;363;p52"/>
          <p:cNvSpPr txBox="1"/>
          <p:nvPr>
            <p:ph idx="1" type="body"/>
          </p:nvPr>
        </p:nvSpPr>
        <p:spPr>
          <a:xfrm>
            <a:off x="311700" y="948150"/>
            <a:ext cx="8485500" cy="615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100000"/>
              <a:buFont typeface="Arial"/>
              <a:buNone/>
            </a:pPr>
            <a:r>
              <a:rPr lang="en" sz="1100">
                <a:solidFill>
                  <a:srgbClr val="404040"/>
                </a:solidFill>
                <a:latin typeface="Work Sans"/>
                <a:ea typeface="Work Sans"/>
                <a:cs typeface="Work Sans"/>
                <a:sym typeface="Work Sans"/>
              </a:rPr>
              <a:t>Households are created during a data upload into the CommCare system and additionally, when an ESD team member submits a Register a New Household Form in the web application. The Register a New Household form can be accessed at the bottom of the Release Household Data list.</a:t>
            </a:r>
            <a:endParaRPr/>
          </a:p>
        </p:txBody>
      </p:sp>
      <p:pic>
        <p:nvPicPr>
          <p:cNvPr id="364" name="Google Shape;364;p52"/>
          <p:cNvPicPr preferRelativeResize="0"/>
          <p:nvPr/>
        </p:nvPicPr>
        <p:blipFill>
          <a:blip r:embed="rId3">
            <a:alphaModFix/>
          </a:blip>
          <a:stretch>
            <a:fillRect/>
          </a:stretch>
        </p:blipFill>
        <p:spPr>
          <a:xfrm>
            <a:off x="438900" y="1599325"/>
            <a:ext cx="3940320" cy="3070325"/>
          </a:xfrm>
          <a:prstGeom prst="rect">
            <a:avLst/>
          </a:prstGeom>
          <a:noFill/>
          <a:ln cap="flat" cmpd="sng" w="9525">
            <a:solidFill>
              <a:schemeClr val="dk2"/>
            </a:solidFill>
            <a:prstDash val="solid"/>
            <a:round/>
            <a:headEnd len="sm" w="sm" type="none"/>
            <a:tailEnd len="sm" w="sm" type="none"/>
          </a:ln>
        </p:spPr>
      </p:pic>
      <p:sp>
        <p:nvSpPr>
          <p:cNvPr id="365" name="Google Shape;365;p52"/>
          <p:cNvSpPr/>
          <p:nvPr/>
        </p:nvSpPr>
        <p:spPr>
          <a:xfrm>
            <a:off x="864800" y="4459000"/>
            <a:ext cx="699000" cy="2796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6" name="Google Shape;366;p52"/>
          <p:cNvCxnSpPr>
            <a:stCxn id="365" idx="2"/>
            <a:endCxn id="363" idx="1"/>
          </p:cNvCxnSpPr>
          <p:nvPr/>
        </p:nvCxnSpPr>
        <p:spPr>
          <a:xfrm flipH="1" rot="5400000">
            <a:off x="-978250" y="2546050"/>
            <a:ext cx="3482400" cy="902700"/>
          </a:xfrm>
          <a:prstGeom prst="bentConnector4">
            <a:avLst>
              <a:gd fmla="val -6838" name="adj1"/>
              <a:gd fmla="val 126368" name="adj2"/>
            </a:avLst>
          </a:prstGeom>
          <a:noFill/>
          <a:ln cap="flat" cmpd="sng" w="19050">
            <a:solidFill>
              <a:srgbClr val="6AA84F"/>
            </a:solidFill>
            <a:prstDash val="solid"/>
            <a:round/>
            <a:headEnd len="med" w="med" type="stealth"/>
            <a:tailEnd len="med" w="med" type="none"/>
          </a:ln>
        </p:spPr>
      </p:cxnSp>
      <p:pic>
        <p:nvPicPr>
          <p:cNvPr id="367" name="Google Shape;367;p52"/>
          <p:cNvPicPr preferRelativeResize="0"/>
          <p:nvPr/>
        </p:nvPicPr>
        <p:blipFill>
          <a:blip r:embed="rId4">
            <a:alphaModFix/>
          </a:blip>
          <a:stretch>
            <a:fillRect/>
          </a:stretch>
        </p:blipFill>
        <p:spPr>
          <a:xfrm>
            <a:off x="4608500" y="1564050"/>
            <a:ext cx="4409489" cy="3134800"/>
          </a:xfrm>
          <a:prstGeom prst="rect">
            <a:avLst/>
          </a:prstGeom>
          <a:noFill/>
          <a:ln cap="flat" cmpd="sng" w="9525">
            <a:solidFill>
              <a:schemeClr val="dk2"/>
            </a:solidFill>
            <a:prstDash val="solid"/>
            <a:round/>
            <a:headEnd len="sm" w="sm" type="none"/>
            <a:tailEnd len="sm" w="sm" type="none"/>
          </a:ln>
        </p:spPr>
      </p:pic>
      <p:sp>
        <p:nvSpPr>
          <p:cNvPr id="368" name="Google Shape;368;p52"/>
          <p:cNvSpPr/>
          <p:nvPr/>
        </p:nvSpPr>
        <p:spPr>
          <a:xfrm rot="-1016">
            <a:off x="3847750" y="3178838"/>
            <a:ext cx="1015200" cy="35550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3"/>
          <p:cNvSpPr txBox="1"/>
          <p:nvPr>
            <p:ph type="title"/>
          </p:nvPr>
        </p:nvSpPr>
        <p:spPr>
          <a:xfrm>
            <a:off x="262775" y="130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Work Sans"/>
                <a:ea typeface="Work Sans"/>
                <a:cs typeface="Work Sans"/>
                <a:sym typeface="Work Sans"/>
              </a:rPr>
              <a:t>Register New Household (ESD only)</a:t>
            </a:r>
            <a:endParaRPr sz="3600">
              <a:latin typeface="Work Sans"/>
              <a:ea typeface="Work Sans"/>
              <a:cs typeface="Work Sans"/>
              <a:sym typeface="Work Sans"/>
            </a:endParaRPr>
          </a:p>
          <a:p>
            <a:pPr indent="0" lvl="0" marL="0" rtl="0" algn="l">
              <a:spcBef>
                <a:spcPts val="0"/>
              </a:spcBef>
              <a:spcAft>
                <a:spcPts val="0"/>
              </a:spcAft>
              <a:buNone/>
            </a:pPr>
            <a:r>
              <a:t/>
            </a:r>
            <a:endParaRPr/>
          </a:p>
        </p:txBody>
      </p:sp>
      <p:pic>
        <p:nvPicPr>
          <p:cNvPr id="374" name="Google Shape;374;p53"/>
          <p:cNvPicPr preferRelativeResize="0"/>
          <p:nvPr/>
        </p:nvPicPr>
        <p:blipFill>
          <a:blip r:embed="rId3">
            <a:alphaModFix/>
          </a:blip>
          <a:stretch>
            <a:fillRect/>
          </a:stretch>
        </p:blipFill>
        <p:spPr>
          <a:xfrm>
            <a:off x="2213000" y="822025"/>
            <a:ext cx="4186675" cy="42934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Add Household Members</a:t>
            </a:r>
            <a:endParaRPr>
              <a:latin typeface="Work Sans"/>
              <a:ea typeface="Work Sans"/>
              <a:cs typeface="Work Sans"/>
              <a:sym typeface="Work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5"/>
          <p:cNvSpPr txBox="1"/>
          <p:nvPr/>
        </p:nvSpPr>
        <p:spPr>
          <a:xfrm>
            <a:off x="285450" y="733800"/>
            <a:ext cx="8573100" cy="8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rgbClr val="404040"/>
                </a:solidFill>
                <a:latin typeface="Work Sans"/>
                <a:ea typeface="Work Sans"/>
                <a:cs typeface="Work Sans"/>
                <a:sym typeface="Work Sans"/>
              </a:rPr>
              <a:t>Household members are created automatically with households. Household members can also be added to a household later in the workflow through the Add Household Members Form. </a:t>
            </a:r>
            <a:r>
              <a:rPr lang="en" sz="1000">
                <a:solidFill>
                  <a:srgbClr val="404040"/>
                </a:solidFill>
                <a:latin typeface="Work Sans"/>
                <a:ea typeface="Work Sans"/>
                <a:cs typeface="Work Sans"/>
                <a:sym typeface="Work Sans"/>
              </a:rPr>
              <a:t>The Add Household Members form can be accessed at the bottom of the Household Member list via My Team’s Households and My Assigned Households list views.</a:t>
            </a:r>
            <a:endParaRPr sz="1700">
              <a:solidFill>
                <a:schemeClr val="dk2"/>
              </a:solidFill>
            </a:endParaRPr>
          </a:p>
          <a:p>
            <a:pPr indent="0" lvl="0" marL="0" rtl="0" algn="l">
              <a:lnSpc>
                <a:spcPct val="115000"/>
              </a:lnSpc>
              <a:spcBef>
                <a:spcPts val="0"/>
              </a:spcBef>
              <a:spcAft>
                <a:spcPts val="0"/>
              </a:spcAft>
              <a:buNone/>
            </a:pPr>
            <a:r>
              <a:t/>
            </a:r>
            <a:endParaRPr sz="1100">
              <a:solidFill>
                <a:srgbClr val="404040"/>
              </a:solidFill>
              <a:latin typeface="Work Sans"/>
              <a:ea typeface="Work Sans"/>
              <a:cs typeface="Work Sans"/>
              <a:sym typeface="Work Sans"/>
            </a:endParaRPr>
          </a:p>
        </p:txBody>
      </p:sp>
      <p:sp>
        <p:nvSpPr>
          <p:cNvPr id="385" name="Google Shape;385;p55"/>
          <p:cNvSpPr txBox="1"/>
          <p:nvPr>
            <p:ph type="title"/>
          </p:nvPr>
        </p:nvSpPr>
        <p:spPr>
          <a:xfrm>
            <a:off x="311700" y="228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Add Household Members</a:t>
            </a:r>
            <a:endParaRPr>
              <a:latin typeface="Work Sans"/>
              <a:ea typeface="Work Sans"/>
              <a:cs typeface="Work Sans"/>
              <a:sym typeface="Work Sans"/>
            </a:endParaRPr>
          </a:p>
        </p:txBody>
      </p:sp>
      <p:pic>
        <p:nvPicPr>
          <p:cNvPr id="386" name="Google Shape;386;p55"/>
          <p:cNvPicPr preferRelativeResize="0"/>
          <p:nvPr/>
        </p:nvPicPr>
        <p:blipFill>
          <a:blip r:embed="rId3">
            <a:alphaModFix/>
          </a:blip>
          <a:stretch>
            <a:fillRect/>
          </a:stretch>
        </p:blipFill>
        <p:spPr>
          <a:xfrm>
            <a:off x="5041375" y="1618800"/>
            <a:ext cx="3983826" cy="3099975"/>
          </a:xfrm>
          <a:prstGeom prst="rect">
            <a:avLst/>
          </a:prstGeom>
          <a:noFill/>
          <a:ln cap="flat" cmpd="sng" w="9525">
            <a:solidFill>
              <a:schemeClr val="dk2"/>
            </a:solidFill>
            <a:prstDash val="solid"/>
            <a:round/>
            <a:headEnd len="sm" w="sm" type="none"/>
            <a:tailEnd len="sm" w="sm" type="none"/>
          </a:ln>
        </p:spPr>
      </p:pic>
      <p:pic>
        <p:nvPicPr>
          <p:cNvPr id="387" name="Google Shape;387;p55"/>
          <p:cNvPicPr preferRelativeResize="0"/>
          <p:nvPr/>
        </p:nvPicPr>
        <p:blipFill rotWithShape="1">
          <a:blip r:embed="rId4">
            <a:alphaModFix/>
          </a:blip>
          <a:srcRect b="0" l="20817" r="5490" t="0"/>
          <a:stretch/>
        </p:blipFill>
        <p:spPr>
          <a:xfrm>
            <a:off x="311700" y="1618800"/>
            <a:ext cx="4619374" cy="2705375"/>
          </a:xfrm>
          <a:prstGeom prst="rect">
            <a:avLst/>
          </a:prstGeom>
          <a:noFill/>
          <a:ln cap="flat" cmpd="sng" w="9525">
            <a:solidFill>
              <a:schemeClr val="dk2"/>
            </a:solidFill>
            <a:prstDash val="solid"/>
            <a:round/>
            <a:headEnd len="sm" w="sm" type="none"/>
            <a:tailEnd len="sm" w="sm" type="none"/>
          </a:ln>
        </p:spPr>
      </p:pic>
      <p:sp>
        <p:nvSpPr>
          <p:cNvPr id="388" name="Google Shape;388;p55"/>
          <p:cNvSpPr/>
          <p:nvPr/>
        </p:nvSpPr>
        <p:spPr>
          <a:xfrm>
            <a:off x="403550" y="3711225"/>
            <a:ext cx="938400" cy="2796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9" name="Google Shape;389;p55"/>
          <p:cNvCxnSpPr>
            <a:stCxn id="388" idx="1"/>
            <a:endCxn id="384" idx="1"/>
          </p:cNvCxnSpPr>
          <p:nvPr/>
        </p:nvCxnSpPr>
        <p:spPr>
          <a:xfrm rot="10800000">
            <a:off x="285350" y="1176225"/>
            <a:ext cx="118200" cy="2674800"/>
          </a:xfrm>
          <a:prstGeom prst="bentConnector3">
            <a:avLst>
              <a:gd fmla="val 246764" name="adj1"/>
            </a:avLst>
          </a:prstGeom>
          <a:noFill/>
          <a:ln cap="flat" cmpd="sng" w="19050">
            <a:solidFill>
              <a:srgbClr val="6AA84F"/>
            </a:solidFill>
            <a:prstDash val="solid"/>
            <a:round/>
            <a:headEnd len="med" w="med" type="triangle"/>
            <a:tailEnd len="med" w="med" type="none"/>
          </a:ln>
        </p:spPr>
      </p:cxnSp>
      <p:sp>
        <p:nvSpPr>
          <p:cNvPr id="390" name="Google Shape;390;p55"/>
          <p:cNvSpPr/>
          <p:nvPr/>
        </p:nvSpPr>
        <p:spPr>
          <a:xfrm rot="-1016">
            <a:off x="4190175" y="1976813"/>
            <a:ext cx="1015200" cy="355500"/>
          </a:xfrm>
          <a:prstGeom prst="rightArrow">
            <a:avLst>
              <a:gd fmla="val 50000" name="adj1"/>
              <a:gd fmla="val 50000" name="adj2"/>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nvSpPr>
        <p:spPr>
          <a:xfrm>
            <a:off x="321450" y="1243950"/>
            <a:ext cx="3981600" cy="210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rgbClr val="404040"/>
                </a:solidFill>
                <a:latin typeface="Work Sans"/>
                <a:ea typeface="Work Sans"/>
                <a:cs typeface="Work Sans"/>
                <a:sym typeface="Work Sans"/>
              </a:rPr>
              <a:t>Every THP application user is part of a team. </a:t>
            </a:r>
            <a:endParaRPr sz="1100">
              <a:solidFill>
                <a:srgbClr val="404040"/>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100">
              <a:solidFill>
                <a:srgbClr val="404040"/>
              </a:solidFill>
              <a:latin typeface="Work Sans"/>
              <a:ea typeface="Work Sans"/>
              <a:cs typeface="Work Sans"/>
              <a:sym typeface="Work Sans"/>
            </a:endParaRPr>
          </a:p>
          <a:p>
            <a:pPr indent="0" lvl="0" marL="0" rtl="0" algn="l">
              <a:lnSpc>
                <a:spcPct val="115000"/>
              </a:lnSpc>
              <a:spcBef>
                <a:spcPts val="0"/>
              </a:spcBef>
              <a:spcAft>
                <a:spcPts val="0"/>
              </a:spcAft>
              <a:buNone/>
            </a:pPr>
            <a:r>
              <a:rPr lang="en" sz="1100">
                <a:solidFill>
                  <a:srgbClr val="404040"/>
                </a:solidFill>
                <a:latin typeface="Work Sans"/>
                <a:ea typeface="Work Sans"/>
                <a:cs typeface="Work Sans"/>
                <a:sym typeface="Work Sans"/>
              </a:rPr>
              <a:t>A team facilitates screening and follow up for a subgroup of ~100 households from one or more districts in the State of Vermont. </a:t>
            </a:r>
            <a:endParaRPr sz="1100">
              <a:solidFill>
                <a:srgbClr val="404040"/>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100">
              <a:solidFill>
                <a:srgbClr val="404040"/>
              </a:solidFill>
              <a:latin typeface="Work Sans"/>
              <a:ea typeface="Work Sans"/>
              <a:cs typeface="Work Sans"/>
              <a:sym typeface="Work Sans"/>
            </a:endParaRPr>
          </a:p>
          <a:p>
            <a:pPr indent="0" lvl="0" marL="0" rtl="0" algn="l">
              <a:lnSpc>
                <a:spcPct val="115000"/>
              </a:lnSpc>
              <a:spcBef>
                <a:spcPts val="0"/>
              </a:spcBef>
              <a:spcAft>
                <a:spcPts val="0"/>
              </a:spcAft>
              <a:buNone/>
            </a:pPr>
            <a:r>
              <a:rPr lang="en" sz="1100">
                <a:solidFill>
                  <a:srgbClr val="404040"/>
                </a:solidFill>
                <a:latin typeface="Work Sans"/>
                <a:ea typeface="Work Sans"/>
                <a:cs typeface="Work Sans"/>
                <a:sym typeface="Work Sans"/>
              </a:rPr>
              <a:t>Team members will only be able to access household information that is part of their team’s district coverage area, except for ESD team members who will be able to access all households. </a:t>
            </a:r>
            <a:endParaRPr/>
          </a:p>
        </p:txBody>
      </p:sp>
      <p:pic>
        <p:nvPicPr>
          <p:cNvPr id="78" name="Google Shape;78;p17"/>
          <p:cNvPicPr preferRelativeResize="0"/>
          <p:nvPr/>
        </p:nvPicPr>
        <p:blipFill>
          <a:blip r:embed="rId3">
            <a:alphaModFix/>
          </a:blip>
          <a:stretch>
            <a:fillRect/>
          </a:stretch>
        </p:blipFill>
        <p:spPr>
          <a:xfrm>
            <a:off x="5133325" y="704500"/>
            <a:ext cx="3429000" cy="3486150"/>
          </a:xfrm>
          <a:prstGeom prst="rect">
            <a:avLst/>
          </a:prstGeom>
          <a:noFill/>
          <a:ln>
            <a:noFill/>
          </a:ln>
        </p:spPr>
      </p:pic>
      <p:sp>
        <p:nvSpPr>
          <p:cNvPr id="79" name="Google Shape;79;p17"/>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Users &amp; Data Access</a:t>
            </a:r>
            <a:endParaRPr>
              <a:latin typeface="Work Sans"/>
              <a:ea typeface="Work Sans"/>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Iterative App Development</a:t>
            </a:r>
            <a:endParaRPr>
              <a:latin typeface="Work Sans"/>
              <a:ea typeface="Work Sans"/>
              <a:cs typeface="Work Sans"/>
              <a:sym typeface="Work Sans"/>
            </a:endParaRPr>
          </a:p>
        </p:txBody>
      </p:sp>
      <p:sp>
        <p:nvSpPr>
          <p:cNvPr id="85" name="Google Shape;85;p18"/>
          <p:cNvSpPr txBox="1"/>
          <p:nvPr>
            <p:ph idx="1" type="body"/>
          </p:nvPr>
        </p:nvSpPr>
        <p:spPr>
          <a:xfrm>
            <a:off x="311700" y="1152475"/>
            <a:ext cx="8631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latin typeface="Work Sans"/>
                <a:ea typeface="Work Sans"/>
                <a:cs typeface="Work Sans"/>
                <a:sym typeface="Work Sans"/>
              </a:rPr>
              <a:t>To date, there have been 4 different versions of the application which included varied updates &amp; </a:t>
            </a:r>
            <a:r>
              <a:rPr lang="en" sz="1700">
                <a:latin typeface="Work Sans"/>
                <a:ea typeface="Work Sans"/>
                <a:cs typeface="Work Sans"/>
                <a:sym typeface="Work Sans"/>
              </a:rPr>
              <a:t>enhancements based on stakeholder &amp; user input:</a:t>
            </a:r>
            <a:endParaRPr sz="1700">
              <a:latin typeface="Work Sans"/>
              <a:ea typeface="Work Sans"/>
              <a:cs typeface="Work Sans"/>
              <a:sym typeface="Work Sans"/>
            </a:endParaRPr>
          </a:p>
          <a:p>
            <a:pPr indent="0" lvl="0" marL="0" rtl="0" algn="l">
              <a:spcBef>
                <a:spcPts val="1200"/>
              </a:spcBef>
              <a:spcAft>
                <a:spcPts val="0"/>
              </a:spcAft>
              <a:buNone/>
            </a:pPr>
            <a:r>
              <a:t/>
            </a:r>
            <a:endParaRPr sz="1700">
              <a:latin typeface="Work Sans"/>
              <a:ea typeface="Work Sans"/>
              <a:cs typeface="Work Sans"/>
              <a:sym typeface="Work Sans"/>
            </a:endParaRPr>
          </a:p>
          <a:p>
            <a:pPr indent="-336550" lvl="0" marL="457200" rtl="0" algn="l">
              <a:spcBef>
                <a:spcPts val="1200"/>
              </a:spcBef>
              <a:spcAft>
                <a:spcPts val="0"/>
              </a:spcAft>
              <a:buSzPts val="1700"/>
              <a:buFont typeface="Work Sans"/>
              <a:buChar char="●"/>
            </a:pPr>
            <a:r>
              <a:rPr lang="en" sz="1700">
                <a:latin typeface="Work Sans"/>
                <a:ea typeface="Work Sans"/>
                <a:cs typeface="Work Sans"/>
                <a:sym typeface="Work Sans"/>
              </a:rPr>
              <a:t>Version 1: Release Household Data, Household Transfer, Screening Form</a:t>
            </a:r>
            <a:endParaRPr sz="1700">
              <a:latin typeface="Work Sans"/>
              <a:ea typeface="Work Sans"/>
              <a:cs typeface="Work Sans"/>
              <a:sym typeface="Work Sans"/>
            </a:endParaRPr>
          </a:p>
          <a:p>
            <a:pPr indent="-336550" lvl="0" marL="457200" rtl="0" algn="l">
              <a:spcBef>
                <a:spcPts val="0"/>
              </a:spcBef>
              <a:spcAft>
                <a:spcPts val="0"/>
              </a:spcAft>
              <a:buSzPts val="1700"/>
              <a:buFont typeface="Work Sans"/>
              <a:buChar char="●"/>
            </a:pPr>
            <a:r>
              <a:rPr lang="en" sz="1700">
                <a:latin typeface="Work Sans"/>
                <a:ea typeface="Work Sans"/>
                <a:cs typeface="Work Sans"/>
                <a:sym typeface="Work Sans"/>
              </a:rPr>
              <a:t>Version 2: Shared Care Plan, Care Plan Follow-Up</a:t>
            </a:r>
            <a:endParaRPr sz="1700">
              <a:latin typeface="Work Sans"/>
              <a:ea typeface="Work Sans"/>
              <a:cs typeface="Work Sans"/>
              <a:sym typeface="Work Sans"/>
            </a:endParaRPr>
          </a:p>
          <a:p>
            <a:pPr indent="-336550" lvl="0" marL="457200" rtl="0" algn="l">
              <a:spcBef>
                <a:spcPts val="0"/>
              </a:spcBef>
              <a:spcAft>
                <a:spcPts val="0"/>
              </a:spcAft>
              <a:buSzPts val="1700"/>
              <a:buFont typeface="Work Sans"/>
              <a:buChar char="●"/>
            </a:pPr>
            <a:r>
              <a:rPr lang="en" sz="1700">
                <a:latin typeface="Work Sans"/>
                <a:ea typeface="Work Sans"/>
                <a:cs typeface="Work Sans"/>
                <a:sym typeface="Work Sans"/>
              </a:rPr>
              <a:t>Version 3: Refinement of Shared Care Plan, plan summary printing</a:t>
            </a:r>
            <a:endParaRPr sz="1700">
              <a:latin typeface="Work Sans"/>
              <a:ea typeface="Work Sans"/>
              <a:cs typeface="Work Sans"/>
              <a:sym typeface="Work Sans"/>
            </a:endParaRPr>
          </a:p>
          <a:p>
            <a:pPr indent="-336550" lvl="0" marL="457200" rtl="0" algn="l">
              <a:spcBef>
                <a:spcPts val="0"/>
              </a:spcBef>
              <a:spcAft>
                <a:spcPts val="0"/>
              </a:spcAft>
              <a:buSzPts val="1700"/>
              <a:buFont typeface="Work Sans"/>
              <a:buChar char="●"/>
            </a:pPr>
            <a:r>
              <a:rPr lang="en" sz="1700">
                <a:latin typeface="Work Sans"/>
                <a:ea typeface="Work Sans"/>
                <a:cs typeface="Work Sans"/>
                <a:sym typeface="Work Sans"/>
              </a:rPr>
              <a:t>Version 4: Refinement to Case Lists &amp; Screening Form, Removal from Program form</a:t>
            </a:r>
            <a:endParaRPr sz="1700">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Work Sans"/>
                <a:ea typeface="Work Sans"/>
                <a:cs typeface="Work Sans"/>
                <a:sym typeface="Work Sans"/>
              </a:rPr>
              <a:t>Signing into the web application</a:t>
            </a:r>
            <a:endParaRPr>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152400" y="215325"/>
            <a:ext cx="8839200" cy="2525486"/>
          </a:xfrm>
          <a:prstGeom prst="rect">
            <a:avLst/>
          </a:prstGeom>
          <a:noFill/>
          <a:ln>
            <a:noFill/>
          </a:ln>
        </p:spPr>
      </p:pic>
      <p:pic>
        <p:nvPicPr>
          <p:cNvPr id="96" name="Google Shape;96;p20"/>
          <p:cNvPicPr preferRelativeResize="0"/>
          <p:nvPr/>
        </p:nvPicPr>
        <p:blipFill>
          <a:blip r:embed="rId4">
            <a:alphaModFix/>
          </a:blip>
          <a:stretch>
            <a:fillRect/>
          </a:stretch>
        </p:blipFill>
        <p:spPr>
          <a:xfrm>
            <a:off x="299150" y="3032977"/>
            <a:ext cx="4108800" cy="1679625"/>
          </a:xfrm>
          <a:prstGeom prst="rect">
            <a:avLst/>
          </a:prstGeom>
          <a:noFill/>
          <a:ln>
            <a:noFill/>
          </a:ln>
        </p:spPr>
      </p:pic>
      <p:pic>
        <p:nvPicPr>
          <p:cNvPr id="97" name="Google Shape;97;p20"/>
          <p:cNvPicPr preferRelativeResize="0"/>
          <p:nvPr/>
        </p:nvPicPr>
        <p:blipFill rotWithShape="1">
          <a:blip r:embed="rId5">
            <a:alphaModFix/>
          </a:blip>
          <a:srcRect b="0" l="0" r="35115" t="0"/>
          <a:stretch/>
        </p:blipFill>
        <p:spPr>
          <a:xfrm>
            <a:off x="4700688" y="4203050"/>
            <a:ext cx="4072326" cy="437650"/>
          </a:xfrm>
          <a:prstGeom prst="rect">
            <a:avLst/>
          </a:prstGeom>
          <a:noFill/>
          <a:ln>
            <a:noFill/>
          </a:ln>
        </p:spPr>
      </p:pic>
      <p:sp>
        <p:nvSpPr>
          <p:cNvPr id="98" name="Google Shape;98;p20"/>
          <p:cNvSpPr txBox="1"/>
          <p:nvPr/>
        </p:nvSpPr>
        <p:spPr>
          <a:xfrm>
            <a:off x="4666550" y="2885700"/>
            <a:ext cx="4140600" cy="1369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Work Sans"/>
              <a:buAutoNum type="arabicPeriod"/>
            </a:pPr>
            <a:r>
              <a:rPr lang="en" sz="1100">
                <a:latin typeface="Work Sans"/>
                <a:ea typeface="Work Sans"/>
                <a:cs typeface="Work Sans"/>
                <a:sym typeface="Work Sans"/>
              </a:rPr>
              <a:t>Select ‘Log in as’ to select your username. Depending on their working location, some users may have more than one usernames to select.</a:t>
            </a:r>
            <a:endParaRPr sz="1100">
              <a:latin typeface="Work Sans"/>
              <a:ea typeface="Work Sans"/>
              <a:cs typeface="Work Sans"/>
              <a:sym typeface="Work Sans"/>
            </a:endParaRPr>
          </a:p>
          <a:p>
            <a:pPr indent="-298450" lvl="0" marL="457200" rtl="0" algn="l">
              <a:spcBef>
                <a:spcPts val="0"/>
              </a:spcBef>
              <a:spcAft>
                <a:spcPts val="0"/>
              </a:spcAft>
              <a:buSzPts val="1100"/>
              <a:buFont typeface="Work Sans"/>
              <a:buAutoNum type="arabicPeriod"/>
            </a:pPr>
            <a:r>
              <a:rPr lang="en" sz="1100">
                <a:latin typeface="Work Sans"/>
                <a:ea typeface="Work Sans"/>
                <a:cs typeface="Work Sans"/>
                <a:sym typeface="Work Sans"/>
              </a:rPr>
              <a:t>Select the THP Screening Application icon.</a:t>
            </a:r>
            <a:endParaRPr sz="1100">
              <a:latin typeface="Work Sans"/>
              <a:ea typeface="Work Sans"/>
              <a:cs typeface="Work Sans"/>
              <a:sym typeface="Work Sans"/>
            </a:endParaRPr>
          </a:p>
          <a:p>
            <a:pPr indent="0" lvl="0" marL="0" rtl="0" algn="l">
              <a:spcBef>
                <a:spcPts val="0"/>
              </a:spcBef>
              <a:spcAft>
                <a:spcPts val="0"/>
              </a:spcAft>
              <a:buNone/>
            </a:pPr>
            <a:r>
              <a:t/>
            </a:r>
            <a:endParaRPr sz="1100">
              <a:latin typeface="Work Sans"/>
              <a:ea typeface="Work Sans"/>
              <a:cs typeface="Work Sans"/>
              <a:sym typeface="Work Sans"/>
            </a:endParaRPr>
          </a:p>
          <a:p>
            <a:pPr indent="0" lvl="0" marL="0" rtl="0" algn="l">
              <a:spcBef>
                <a:spcPts val="0"/>
              </a:spcBef>
              <a:spcAft>
                <a:spcPts val="0"/>
              </a:spcAft>
              <a:buNone/>
            </a:pPr>
            <a:r>
              <a:rPr lang="en" sz="1100">
                <a:latin typeface="Work Sans"/>
                <a:ea typeface="Work Sans"/>
                <a:cs typeface="Work Sans"/>
                <a:sym typeface="Work Sans"/>
              </a:rPr>
              <a:t>This error message will appear if you do not select a username. Close out the error box and complete step 1.</a:t>
            </a:r>
            <a:endParaRPr sz="1100">
              <a:latin typeface="Work Sans"/>
              <a:ea typeface="Work Sans"/>
              <a:cs typeface="Work Sans"/>
              <a:sym typeface="Work Sans"/>
            </a:endParaRPr>
          </a:p>
        </p:txBody>
      </p:sp>
      <p:sp>
        <p:nvSpPr>
          <p:cNvPr id="99" name="Google Shape;99;p20"/>
          <p:cNvSpPr txBox="1"/>
          <p:nvPr/>
        </p:nvSpPr>
        <p:spPr>
          <a:xfrm>
            <a:off x="5110100" y="154100"/>
            <a:ext cx="3006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rgbClr val="6AA84F"/>
                </a:solidFill>
              </a:rPr>
              <a:t>1</a:t>
            </a:r>
            <a:endParaRPr b="1" sz="3700">
              <a:solidFill>
                <a:srgbClr val="6AA84F"/>
              </a:solidFill>
            </a:endParaRPr>
          </a:p>
        </p:txBody>
      </p:sp>
      <p:sp>
        <p:nvSpPr>
          <p:cNvPr id="100" name="Google Shape;100;p20"/>
          <p:cNvSpPr txBox="1"/>
          <p:nvPr/>
        </p:nvSpPr>
        <p:spPr>
          <a:xfrm>
            <a:off x="1873100" y="154100"/>
            <a:ext cx="3006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rgbClr val="6AA84F"/>
                </a:solidFill>
              </a:rPr>
              <a:t>2</a:t>
            </a:r>
            <a:endParaRPr b="1" sz="3700">
              <a:solidFill>
                <a:srgbClr val="6AA84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Work Sans"/>
                <a:ea typeface="Work Sans"/>
                <a:cs typeface="Work Sans"/>
                <a:sym typeface="Work Sans"/>
              </a:rPr>
              <a:t>Application Landing Page</a:t>
            </a:r>
            <a:endParaRPr>
              <a:latin typeface="Work Sans"/>
              <a:ea typeface="Work Sans"/>
              <a:cs typeface="Work Sans"/>
              <a:sym typeface="Work Sans"/>
            </a:endParaRPr>
          </a:p>
        </p:txBody>
      </p:sp>
      <p:pic>
        <p:nvPicPr>
          <p:cNvPr id="106" name="Google Shape;106;p21"/>
          <p:cNvPicPr preferRelativeResize="0"/>
          <p:nvPr/>
        </p:nvPicPr>
        <p:blipFill>
          <a:blip r:embed="rId3">
            <a:alphaModFix/>
          </a:blip>
          <a:stretch>
            <a:fillRect/>
          </a:stretch>
        </p:blipFill>
        <p:spPr>
          <a:xfrm>
            <a:off x="613913" y="1450474"/>
            <a:ext cx="7916177" cy="2389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